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353" r:id="rId2"/>
    <p:sldId id="270" r:id="rId3"/>
    <p:sldId id="271" r:id="rId4"/>
    <p:sldId id="339" r:id="rId5"/>
    <p:sldId id="334" r:id="rId6"/>
    <p:sldId id="273" r:id="rId7"/>
    <p:sldId id="352" r:id="rId8"/>
    <p:sldId id="356" r:id="rId9"/>
    <p:sldId id="349" r:id="rId10"/>
    <p:sldId id="357" r:id="rId11"/>
    <p:sldId id="364" r:id="rId12"/>
    <p:sldId id="351" r:id="rId13"/>
    <p:sldId id="291" r:id="rId14"/>
    <p:sldId id="342" r:id="rId15"/>
    <p:sldId id="340" r:id="rId16"/>
    <p:sldId id="341" r:id="rId17"/>
    <p:sldId id="343" r:id="rId18"/>
    <p:sldId id="344" r:id="rId19"/>
    <p:sldId id="347" r:id="rId20"/>
    <p:sldId id="345" r:id="rId21"/>
    <p:sldId id="346" r:id="rId22"/>
    <p:sldId id="371" r:id="rId23"/>
    <p:sldId id="372" r:id="rId24"/>
    <p:sldId id="373" r:id="rId25"/>
    <p:sldId id="374" r:id="rId26"/>
    <p:sldId id="375" r:id="rId27"/>
    <p:sldId id="376" r:id="rId28"/>
    <p:sldId id="386" r:id="rId29"/>
    <p:sldId id="359" r:id="rId30"/>
    <p:sldId id="383" r:id="rId31"/>
    <p:sldId id="384" r:id="rId32"/>
    <p:sldId id="385" r:id="rId33"/>
    <p:sldId id="388" r:id="rId34"/>
    <p:sldId id="381" r:id="rId35"/>
    <p:sldId id="377" r:id="rId36"/>
    <p:sldId id="368" r:id="rId37"/>
    <p:sldId id="363" r:id="rId38"/>
    <p:sldId id="348" r:id="rId39"/>
    <p:sldId id="350" r:id="rId40"/>
    <p:sldId id="370" r:id="rId41"/>
    <p:sldId id="378" r:id="rId42"/>
    <p:sldId id="393" r:id="rId43"/>
    <p:sldId id="369" r:id="rId44"/>
    <p:sldId id="360" r:id="rId45"/>
    <p:sldId id="367" r:id="rId46"/>
    <p:sldId id="387" r:id="rId47"/>
    <p:sldId id="390" r:id="rId48"/>
    <p:sldId id="354" r:id="rId49"/>
    <p:sldId id="391" r:id="rId50"/>
    <p:sldId id="366" r:id="rId51"/>
    <p:sldId id="389" r:id="rId52"/>
    <p:sldId id="379" r:id="rId53"/>
    <p:sldId id="355" r:id="rId54"/>
    <p:sldId id="362" r:id="rId55"/>
    <p:sldId id="380" r:id="rId56"/>
    <p:sldId id="323" r:id="rId57"/>
    <p:sldId id="392" r:id="rId58"/>
    <p:sldId id="394" r:id="rId59"/>
    <p:sldId id="326" r:id="rId60"/>
  </p:sldIdLst>
  <p:sldSz cx="18288000" cy="10287000"/>
  <p:notesSz cx="6858000" cy="9144000"/>
  <p:embeddedFontLst>
    <p:embeddedFont>
      <p:font typeface="Amasis MT Pro" panose="02040504050005020304" pitchFamily="18" charset="0"/>
      <p:regular r:id="rId62"/>
      <p:bold r:id="rId63"/>
      <p:italic r:id="rId64"/>
      <p:boldItalic r:id="rId65"/>
    </p:embeddedFont>
    <p:embeddedFont>
      <p:font typeface="Cooper Hewitt" panose="020B0604020202020204" charset="0"/>
      <p:regular r:id="rId66"/>
    </p:embeddedFont>
    <p:embeddedFont>
      <p:font typeface="Cooper Hewitt Bold" panose="020B0604020202020204" charset="0"/>
      <p:regular r:id="rId67"/>
    </p:embeddedFont>
    <p:embeddedFont>
      <p:font typeface="DM Sans" pitchFamily="2" charset="0"/>
      <p:regular r:id="rId68"/>
      <p:bold r:id="rId69"/>
      <p:italic r:id="rId70"/>
      <p:boldItalic r:id="rId71"/>
    </p:embeddedFont>
    <p:embeddedFont>
      <p:font typeface="DM Sans Bold"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346" autoAdjust="0"/>
  </p:normalViewPr>
  <p:slideViewPr>
    <p:cSldViewPr>
      <p:cViewPr varScale="1">
        <p:scale>
          <a:sx n="61" d="100"/>
          <a:sy n="61" d="100"/>
        </p:scale>
        <p:origin x="1314"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Before OSINT</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DF11DD12-7AFE-43D1-9DE7-DABCB0FBF636}">
      <dgm:prSet phldrT="[Text]"/>
      <dgm:spPr>
        <a:solidFill>
          <a:schemeClr val="accent6">
            <a:lumMod val="20000"/>
            <a:lumOff val="80000"/>
          </a:schemeClr>
        </a:solidFill>
      </dgm:spPr>
      <dgm:t>
        <a:bodyPr/>
        <a:lstStyle/>
        <a:p>
          <a:r>
            <a:rPr lang="de-DE" dirty="0">
              <a:solidFill>
                <a:schemeClr val="tx1"/>
              </a:solidFill>
            </a:rPr>
            <a:t>Internet of Things</a:t>
          </a:r>
        </a:p>
      </dgm:t>
    </dgm:pt>
    <dgm:pt modelId="{9EE58070-1AD9-4D95-BAC7-657063C6808C}" type="parTrans" cxnId="{C5436612-0650-44F5-8DCC-7A095A3CB84F}">
      <dgm:prSet/>
      <dgm:spPr/>
      <dgm:t>
        <a:bodyPr/>
        <a:lstStyle/>
        <a:p>
          <a:endParaRPr lang="en-BS"/>
        </a:p>
      </dgm:t>
    </dgm:pt>
    <dgm:pt modelId="{D1B07776-8783-4954-A336-9B2BC934A4BA}" type="sibTrans" cxnId="{C5436612-0650-44F5-8DCC-7A095A3CB84F}">
      <dgm:prSet/>
      <dgm:spPr/>
      <dgm:t>
        <a:bodyPr/>
        <a:lstStyle/>
        <a:p>
          <a:endParaRPr lang="en-BS"/>
        </a:p>
      </dgm:t>
    </dgm:pt>
    <dgm:pt modelId="{6D8AF7C0-F507-4B42-853C-D20855A49D4C}">
      <dgm:prSet phldrT="[Text]"/>
      <dgm:spPr>
        <a:solidFill>
          <a:schemeClr val="accent6">
            <a:lumMod val="20000"/>
            <a:lumOff val="80000"/>
          </a:schemeClr>
        </a:solidFill>
      </dgm:spPr>
      <dgm:t>
        <a:bodyPr/>
        <a:lstStyle/>
        <a:p>
          <a:r>
            <a:rPr lang="de-DE" dirty="0">
              <a:solidFill>
                <a:schemeClr val="tx1"/>
              </a:solidFill>
            </a:rPr>
            <a:t>OSINT</a:t>
          </a:r>
        </a:p>
      </dgm:t>
    </dgm:pt>
    <dgm:pt modelId="{857A3523-DBFF-4DDD-80E3-580400F88170}" type="parTrans" cxnId="{B4903F06-16CC-492A-B2FB-6C0CFA3CF8E9}">
      <dgm:prSet/>
      <dgm:spPr/>
      <dgm:t>
        <a:bodyPr/>
        <a:lstStyle/>
        <a:p>
          <a:endParaRPr lang="en-BS"/>
        </a:p>
      </dgm:t>
    </dgm:pt>
    <dgm:pt modelId="{C19E5EF7-EE06-44A0-A148-65D69F4A9312}" type="sibTrans" cxnId="{B4903F06-16CC-492A-B2FB-6C0CFA3CF8E9}">
      <dgm:prSet/>
      <dgm:spPr/>
      <dgm:t>
        <a:bodyPr/>
        <a:lstStyle/>
        <a:p>
          <a:endParaRPr lang="en-BS"/>
        </a:p>
      </dgm:t>
    </dgm:pt>
    <dgm:pt modelId="{A10F1E54-1236-427B-9198-0563D073ED30}">
      <dgm:prSet phldrT="[Text]"/>
      <dgm:spPr>
        <a:solidFill>
          <a:schemeClr val="accent6">
            <a:lumMod val="20000"/>
            <a:lumOff val="80000"/>
          </a:schemeClr>
        </a:solidFill>
      </dgm:spPr>
      <dgm:t>
        <a:bodyPr/>
        <a:lstStyle/>
        <a:p>
          <a:r>
            <a:rPr lang="de-DE" dirty="0">
              <a:solidFill>
                <a:schemeClr val="tx1"/>
              </a:solidFill>
            </a:rPr>
            <a:t>Awareness</a:t>
          </a:r>
        </a:p>
      </dgm:t>
    </dgm:pt>
    <dgm:pt modelId="{AF29C819-D07E-453A-B081-C00EF733B0B4}" type="parTrans" cxnId="{BC50C9F2-8984-42C6-9E5D-892C08B71FD8}">
      <dgm:prSet/>
      <dgm:spPr/>
      <dgm:t>
        <a:bodyPr/>
        <a:lstStyle/>
        <a:p>
          <a:endParaRPr lang="en-BS"/>
        </a:p>
      </dgm:t>
    </dgm:pt>
    <dgm:pt modelId="{D948101E-574C-48C7-AD7F-46A271097602}" type="sibTrans" cxnId="{BC50C9F2-8984-42C6-9E5D-892C08B71FD8}">
      <dgm:prSet/>
      <dgm:spPr/>
      <dgm:t>
        <a:bodyPr/>
        <a:lstStyle/>
        <a:p>
          <a:endParaRPr lang="en-B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4"/>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4"/>
      <dgm:spPr/>
    </dgm:pt>
    <dgm:pt modelId="{A4208F82-C493-4577-B79D-AF15C3CCDFB0}" type="pres">
      <dgm:prSet presAssocID="{7759606E-8F8C-46E6-B4A5-E9D4FDF0A303}" presName="dstNode" presStyleLbl="node1" presStyleIdx="0" presStyleCnt="4"/>
      <dgm:spPr/>
    </dgm:pt>
    <dgm:pt modelId="{9BAB30B7-A0D1-4CC1-B313-B964CD9F26AD}" type="pres">
      <dgm:prSet presAssocID="{A10F1E54-1236-427B-9198-0563D073ED30}" presName="text_1" presStyleLbl="node1" presStyleIdx="0" presStyleCnt="4">
        <dgm:presLayoutVars>
          <dgm:bulletEnabled val="1"/>
        </dgm:presLayoutVars>
      </dgm:prSet>
      <dgm:spPr/>
    </dgm:pt>
    <dgm:pt modelId="{9E5E4677-4EAB-4CAE-B1D5-A04A22B0B9F1}" type="pres">
      <dgm:prSet presAssocID="{A10F1E54-1236-427B-9198-0563D073ED30}" presName="accent_1" presStyleCnt="0"/>
      <dgm:spPr/>
    </dgm:pt>
    <dgm:pt modelId="{369A0636-2C35-4255-B729-2F2DC680EBA6}" type="pres">
      <dgm:prSet presAssocID="{A10F1E54-1236-427B-9198-0563D073ED30}" presName="accentRepeatNode" presStyleLbl="solidFgAcc1" presStyleIdx="0"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F663680-D7DF-430E-953D-736B5117D86E}" type="pres">
      <dgm:prSet presAssocID="{6D8AF7C0-F507-4B42-853C-D20855A49D4C}" presName="text_2" presStyleLbl="node1" presStyleIdx="1" presStyleCnt="4">
        <dgm:presLayoutVars>
          <dgm:bulletEnabled val="1"/>
        </dgm:presLayoutVars>
      </dgm:prSet>
      <dgm:spPr/>
    </dgm:pt>
    <dgm:pt modelId="{DF01EB58-4B5E-4C68-8BD0-12D9A3274EAB}" type="pres">
      <dgm:prSet presAssocID="{6D8AF7C0-F507-4B42-853C-D20855A49D4C}" presName="accent_2" presStyleCnt="0"/>
      <dgm:spPr/>
    </dgm:pt>
    <dgm:pt modelId="{E7E02C05-36D2-4D81-9D13-BD3BC5C79F0D}" type="pres">
      <dgm:prSet presAssocID="{6D8AF7C0-F507-4B42-853C-D20855A49D4C}" presName="accentRepeatNode" presStyleLbl="solidFgAcc1" presStyleIdx="1"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7244121-88FF-49F9-A220-B955DB980E4A}" type="pres">
      <dgm:prSet presAssocID="{DF11DD12-7AFE-43D1-9DE7-DABCB0FBF636}" presName="text_3" presStyleLbl="node1" presStyleIdx="2" presStyleCnt="4">
        <dgm:presLayoutVars>
          <dgm:bulletEnabled val="1"/>
        </dgm:presLayoutVars>
      </dgm:prSet>
      <dgm:spPr/>
    </dgm:pt>
    <dgm:pt modelId="{D381B062-0F8C-4155-9973-1C397AE8B2A6}" type="pres">
      <dgm:prSet presAssocID="{DF11DD12-7AFE-43D1-9DE7-DABCB0FBF636}" presName="accent_3" presStyleCnt="0"/>
      <dgm:spPr/>
    </dgm:pt>
    <dgm:pt modelId="{0A676B2F-0C72-43B2-9186-399984D326FC}" type="pres">
      <dgm:prSet presAssocID="{DF11DD12-7AFE-43D1-9DE7-DABCB0FBF636}" presName="accentRepeatNode" presStyleLbl="solidFgAcc1" presStyleIdx="2" presStyleCnt="4"/>
      <dgm: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A407743A-2797-419C-9363-FFE006D1142A}" type="pres">
      <dgm:prSet presAssocID="{46C02386-F1CA-434D-A82F-93433FD3D345}" presName="text_4" presStyleLbl="node1" presStyleIdx="3" presStyleCnt="4">
        <dgm:presLayoutVars>
          <dgm:bulletEnabled val="1"/>
        </dgm:presLayoutVars>
      </dgm:prSet>
      <dgm:spPr/>
    </dgm:pt>
    <dgm:pt modelId="{05F147D7-3D7A-40CB-B7B3-72B3C22BB81D}" type="pres">
      <dgm:prSet presAssocID="{46C02386-F1CA-434D-A82F-93433FD3D345}" presName="accent_4" presStyleCnt="0"/>
      <dgm:spPr/>
    </dgm:pt>
    <dgm:pt modelId="{B45A13D0-BCAB-4182-B0B2-95E4541F1250}" type="pres">
      <dgm:prSet presAssocID="{46C02386-F1CA-434D-A82F-93433FD3D345}" presName="accentRepeatNode" presStyleLbl="solidFgAcc1" presStyleIdx="3" presStyleCnt="4"/>
      <dgm:spPr>
        <a:solidFill>
          <a:schemeClr val="accent6">
            <a:lumMod val="40000"/>
            <a:lumOff val="60000"/>
          </a:schemeClr>
        </a:solidFill>
        <a:ln>
          <a:solidFill>
            <a:schemeClr val="accent6">
              <a:lumMod val="50000"/>
            </a:schemeClr>
          </a:solidFill>
        </a:ln>
      </dgm:spPr>
    </dgm:pt>
  </dgm:ptLst>
  <dgm:cxnLst>
    <dgm:cxn modelId="{68EFA103-C589-4CF6-9EA5-656C37873FAE}" type="presOf" srcId="{DF11DD12-7AFE-43D1-9DE7-DABCB0FBF636}" destId="{E7244121-88FF-49F9-A220-B955DB980E4A}" srcOrd="0" destOrd="0" presId="urn:microsoft.com/office/officeart/2008/layout/VerticalCurvedList"/>
    <dgm:cxn modelId="{B4903F06-16CC-492A-B2FB-6C0CFA3CF8E9}" srcId="{7759606E-8F8C-46E6-B4A5-E9D4FDF0A303}" destId="{6D8AF7C0-F507-4B42-853C-D20855A49D4C}" srcOrd="1" destOrd="0" parTransId="{857A3523-DBFF-4DDD-80E3-580400F88170}" sibTransId="{C19E5EF7-EE06-44A0-A148-65D69F4A9312}"/>
    <dgm:cxn modelId="{03054909-0353-41E4-922D-6B264DB6DE5B}" srcId="{7759606E-8F8C-46E6-B4A5-E9D4FDF0A303}" destId="{46C02386-F1CA-434D-A82F-93433FD3D345}" srcOrd="3" destOrd="0" parTransId="{62787198-15BC-4CDA-AE6F-9BF5EDA1802F}" sibTransId="{7DDDC6FD-AF16-4A53-B819-656C79F3932E}"/>
    <dgm:cxn modelId="{C5436612-0650-44F5-8DCC-7A095A3CB84F}" srcId="{7759606E-8F8C-46E6-B4A5-E9D4FDF0A303}" destId="{DF11DD12-7AFE-43D1-9DE7-DABCB0FBF636}" srcOrd="2" destOrd="0" parTransId="{9EE58070-1AD9-4D95-BAC7-657063C6808C}" sibTransId="{D1B07776-8783-4954-A336-9B2BC934A4BA}"/>
    <dgm:cxn modelId="{25D2C739-22FF-4AAC-9ED3-E8E8AB5C1A5B}" type="presOf" srcId="{A10F1E54-1236-427B-9198-0563D073ED30}" destId="{9BAB30B7-A0D1-4CC1-B313-B964CD9F26AD}" srcOrd="0" destOrd="0" presId="urn:microsoft.com/office/officeart/2008/layout/VerticalCurvedList"/>
    <dgm:cxn modelId="{06A0323E-B5AF-4E02-8E33-FB91F52FA11F}" type="presOf" srcId="{46C02386-F1CA-434D-A82F-93433FD3D345}" destId="{A407743A-2797-419C-9363-FFE006D1142A}" srcOrd="0" destOrd="0" presId="urn:microsoft.com/office/officeart/2008/layout/VerticalCurvedList"/>
    <dgm:cxn modelId="{4BF95069-8EC2-4F15-B984-40123A895236}" type="presOf" srcId="{6D8AF7C0-F507-4B42-853C-D20855A49D4C}" destId="{EF663680-D7DF-430E-953D-736B5117D86E}"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D87A4A84-C865-4AC7-B633-9951E09E5E9A}" type="presOf" srcId="{D948101E-574C-48C7-AD7F-46A271097602}" destId="{FC97BD6D-CD99-4821-80ED-782211115F1A}" srcOrd="0" destOrd="0" presId="urn:microsoft.com/office/officeart/2008/layout/VerticalCurvedList"/>
    <dgm:cxn modelId="{BC50C9F2-8984-42C6-9E5D-892C08B71FD8}" srcId="{7759606E-8F8C-46E6-B4A5-E9D4FDF0A303}" destId="{A10F1E54-1236-427B-9198-0563D073ED30}" srcOrd="0" destOrd="0" parTransId="{AF29C819-D07E-453A-B081-C00EF733B0B4}" sibTransId="{D948101E-574C-48C7-AD7F-46A271097602}"/>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20EED781-C891-4292-9213-1B5B05B99935}" type="presParOf" srcId="{8E6B8565-0C85-42A9-9335-A8077DD5C6AA}" destId="{9BAB30B7-A0D1-4CC1-B313-B964CD9F26AD}" srcOrd="1" destOrd="0" presId="urn:microsoft.com/office/officeart/2008/layout/VerticalCurvedList"/>
    <dgm:cxn modelId="{DA17A53B-7B48-4C72-9893-6E0870737986}" type="presParOf" srcId="{8E6B8565-0C85-42A9-9335-A8077DD5C6AA}" destId="{9E5E4677-4EAB-4CAE-B1D5-A04A22B0B9F1}" srcOrd="2" destOrd="0" presId="urn:microsoft.com/office/officeart/2008/layout/VerticalCurvedList"/>
    <dgm:cxn modelId="{5FEC8CE7-833A-4AB3-9A0F-144D31412822}" type="presParOf" srcId="{9E5E4677-4EAB-4CAE-B1D5-A04A22B0B9F1}" destId="{369A0636-2C35-4255-B729-2F2DC680EBA6}" srcOrd="0" destOrd="0" presId="urn:microsoft.com/office/officeart/2008/layout/VerticalCurvedList"/>
    <dgm:cxn modelId="{90E45618-C32D-40A0-AE4D-35135B205025}" type="presParOf" srcId="{8E6B8565-0C85-42A9-9335-A8077DD5C6AA}" destId="{EF663680-D7DF-430E-953D-736B5117D86E}" srcOrd="3" destOrd="0" presId="urn:microsoft.com/office/officeart/2008/layout/VerticalCurvedList"/>
    <dgm:cxn modelId="{6BCA17B4-E501-4349-8F82-3D88B8EB0502}" type="presParOf" srcId="{8E6B8565-0C85-42A9-9335-A8077DD5C6AA}" destId="{DF01EB58-4B5E-4C68-8BD0-12D9A3274EAB}" srcOrd="4" destOrd="0" presId="urn:microsoft.com/office/officeart/2008/layout/VerticalCurvedList"/>
    <dgm:cxn modelId="{70EC178A-E940-4F8D-8600-328A63C1DFCB}" type="presParOf" srcId="{DF01EB58-4B5E-4C68-8BD0-12D9A3274EAB}" destId="{E7E02C05-36D2-4D81-9D13-BD3BC5C79F0D}" srcOrd="0" destOrd="0" presId="urn:microsoft.com/office/officeart/2008/layout/VerticalCurvedList"/>
    <dgm:cxn modelId="{CFEA0DFD-12AC-4FBF-828C-411F469F6C5B}" type="presParOf" srcId="{8E6B8565-0C85-42A9-9335-A8077DD5C6AA}" destId="{E7244121-88FF-49F9-A220-B955DB980E4A}" srcOrd="5" destOrd="0" presId="urn:microsoft.com/office/officeart/2008/layout/VerticalCurvedList"/>
    <dgm:cxn modelId="{715A4785-491D-42FB-87A1-6CFDCDDF07B8}" type="presParOf" srcId="{8E6B8565-0C85-42A9-9335-A8077DD5C6AA}" destId="{D381B062-0F8C-4155-9973-1C397AE8B2A6}" srcOrd="6" destOrd="0" presId="urn:microsoft.com/office/officeart/2008/layout/VerticalCurvedList"/>
    <dgm:cxn modelId="{95FFF848-8037-4756-9D12-CBB56E6E01C0}" type="presParOf" srcId="{D381B062-0F8C-4155-9973-1C397AE8B2A6}" destId="{0A676B2F-0C72-43B2-9186-399984D326FC}" srcOrd="0" destOrd="0" presId="urn:microsoft.com/office/officeart/2008/layout/VerticalCurvedList"/>
    <dgm:cxn modelId="{D47BDB18-EC55-4758-8A4B-B865A198F43D}" type="presParOf" srcId="{8E6B8565-0C85-42A9-9335-A8077DD5C6AA}" destId="{A407743A-2797-419C-9363-FFE006D1142A}" srcOrd="7" destOrd="0" presId="urn:microsoft.com/office/officeart/2008/layout/VerticalCurvedList"/>
    <dgm:cxn modelId="{F3E50CCD-1617-4FF5-B12F-8C5206891F7C}" type="presParOf" srcId="{8E6B8565-0C85-42A9-9335-A8077DD5C6AA}" destId="{05F147D7-3D7A-40CB-B7B3-72B3C22BB81D}" srcOrd="8" destOrd="0" presId="urn:microsoft.com/office/officeart/2008/layout/VerticalCurvedList"/>
    <dgm:cxn modelId="{69CEAF34-C386-41CF-8711-ADCF8BFD52E0}" type="presParOf" srcId="{05F147D7-3D7A-40CB-B7B3-72B3C22BB81D}"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834197"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B30B7-A0D1-4CC1-B313-B964CD9F26AD}">
      <dsp:nvSpPr>
        <dsp:cNvPr id="0" name=""/>
        <dsp:cNvSpPr/>
      </dsp:nvSpPr>
      <dsp:spPr>
        <a:xfrm>
          <a:off x="679893" y="464644"/>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Awareness</a:t>
          </a:r>
        </a:p>
      </dsp:txBody>
      <dsp:txXfrm>
        <a:off x="679893" y="464644"/>
        <a:ext cx="15999239" cy="929771"/>
      </dsp:txXfrm>
    </dsp:sp>
    <dsp:sp modelId="{369A0636-2C35-4255-B729-2F2DC680EBA6}">
      <dsp:nvSpPr>
        <dsp:cNvPr id="0" name=""/>
        <dsp:cNvSpPr/>
      </dsp:nvSpPr>
      <dsp: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F663680-D7DF-430E-953D-736B5117D86E}">
      <dsp:nvSpPr>
        <dsp:cNvPr id="0" name=""/>
        <dsp:cNvSpPr/>
      </dsp:nvSpPr>
      <dsp:spPr>
        <a:xfrm>
          <a:off x="1212953" y="1859543"/>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OSINT</a:t>
          </a:r>
        </a:p>
      </dsp:txBody>
      <dsp:txXfrm>
        <a:off x="1212953" y="1859543"/>
        <a:ext cx="15466180" cy="929771"/>
      </dsp:txXfrm>
    </dsp:sp>
    <dsp:sp modelId="{E7E02C05-36D2-4D81-9D13-BD3BC5C79F0D}">
      <dsp:nvSpPr>
        <dsp:cNvPr id="0" name=""/>
        <dsp:cNvSpPr/>
      </dsp:nvSpPr>
      <dsp:spPr>
        <a:xfrm>
          <a:off x="631845" y="17433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7244121-88FF-49F9-A220-B955DB980E4A}">
      <dsp:nvSpPr>
        <dsp:cNvPr id="0" name=""/>
        <dsp:cNvSpPr/>
      </dsp:nvSpPr>
      <dsp:spPr>
        <a:xfrm>
          <a:off x="1212953" y="3254442"/>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Internet of Things</a:t>
          </a:r>
        </a:p>
      </dsp:txBody>
      <dsp:txXfrm>
        <a:off x="1212953" y="3254442"/>
        <a:ext cx="15466180" cy="929771"/>
      </dsp:txXfrm>
    </dsp:sp>
    <dsp:sp modelId="{0A676B2F-0C72-43B2-9186-399984D326FC}">
      <dsp:nvSpPr>
        <dsp:cNvPr id="0" name=""/>
        <dsp:cNvSpPr/>
      </dsp:nvSpPr>
      <dsp:spPr>
        <a:xfrm>
          <a:off x="631845" y="31382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A407743A-2797-419C-9363-FFE006D1142A}">
      <dsp:nvSpPr>
        <dsp:cNvPr id="0" name=""/>
        <dsp:cNvSpPr/>
      </dsp:nvSpPr>
      <dsp:spPr>
        <a:xfrm>
          <a:off x="679893" y="4649342"/>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Before OSINT</a:t>
          </a:r>
          <a:endParaRPr lang="en-BS" sz="4800" kern="1200" dirty="0">
            <a:solidFill>
              <a:schemeClr val="tx1"/>
            </a:solidFill>
          </a:endParaRPr>
        </a:p>
      </dsp:txBody>
      <dsp:txXfrm>
        <a:off x="679893" y="4649342"/>
        <a:ext cx="15999239" cy="929771"/>
      </dsp:txXfrm>
    </dsp:sp>
    <dsp:sp modelId="{B45A13D0-BCAB-4182-B0B2-95E4541F1250}">
      <dsp:nvSpPr>
        <dsp:cNvPr id="0" name=""/>
        <dsp:cNvSpPr/>
      </dsp:nvSpPr>
      <dsp:spPr>
        <a:xfrm>
          <a:off x="98786" y="4533120"/>
          <a:ext cx="1162214" cy="1162214"/>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18/05/2025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43D1-9705-3538-3E56-1324ED99C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BE77-DB4A-D077-DFA4-E41C2218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ECD19-4C06-ECCE-8D00-4AC88DF85C5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B7F17D8-B2C6-1BB0-6B2A-7E90904966AF}"/>
              </a:ext>
            </a:extLst>
          </p:cNvPr>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65535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15A1-14AC-B8C9-1A55-50FA0C1C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936C-0286-2376-042D-37BD85553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7390D-AC71-AC8B-28F6-576423AA37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7E1A09D-93D2-EFA8-7F85-127632AB510E}"/>
              </a:ext>
            </a:extLst>
          </p:cNvPr>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17421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0D66-1D41-2E62-3E8B-2DB414DF3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02D9-7238-20D5-AF90-79CCD836A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3AD6C-5547-B401-CE18-BFE8BDD4CD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308F55D-99FC-3918-BA47-C66C26A0D256}"/>
              </a:ext>
            </a:extLst>
          </p:cNvPr>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111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821F-0EA0-8C57-51B7-30F0E7AF3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3C62A-BC29-C724-1828-068D5B3F2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5F69B-47E1-7CDB-C3BF-F090F247579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39A1AF-F620-FE32-198D-B136343E9521}"/>
              </a:ext>
            </a:extLst>
          </p:cNvPr>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071339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2563-83F0-60EA-9738-F9220F1BD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021F5-54B6-F078-FD87-51385E921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A391-4ADD-B686-E028-8B4D99EABF39}"/>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9CD5F1-F2A2-6AF6-1C93-E980FB9D757B}"/>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94472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733B-6D16-D522-4719-CDBF3192A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6E978-8B07-8D1C-0691-36FC079FD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DBFAB-C6A6-0901-1EFE-0474057E7C6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2FEA443-DE0E-205D-778A-66268791D70A}"/>
              </a:ext>
            </a:extLst>
          </p:cNvPr>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113238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C86B-D710-9E09-557A-03C2BFA27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2FEB8-2C28-9A37-B0CE-E9916A7E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2F70D-EA09-21D3-BAB4-6E332FB3168F}"/>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3AB1E31-2DE8-0422-0FB5-97042C269177}"/>
              </a:ext>
            </a:extLst>
          </p:cNvPr>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172757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AE0D-F20D-CB5A-CB35-FEA767447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184E-FA42-552F-2BB1-CE9E25EE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13517-ED07-CB7C-6381-247EE79AAA0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5E683D9-D1ED-BF89-3D15-C27B4AA6E81B}"/>
              </a:ext>
            </a:extLst>
          </p:cNvPr>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3190187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559E-0941-E97A-47A2-F9029D3C8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92C94-7D06-7F19-11C1-7C2FCF5B9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A626D-C8C8-00C3-C8CF-EAEACB1BC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6D48316-7408-FBB2-7B86-0D27E43F260B}"/>
              </a:ext>
            </a:extLst>
          </p:cNvPr>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128165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F17D0-51BB-EAFD-57BD-4714DADD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A15E0-B3B7-5B91-0814-2763A3BEA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1F12-3826-C29B-0B2D-7923AEE480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35887DA0-7FBB-4E5C-3087-5E803BFE2B6F}"/>
              </a:ext>
            </a:extLst>
          </p:cNvPr>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107115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359B-99BE-FFC4-D336-61DC37AE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FA102-0431-362F-FC37-EFEC321E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4D29-C3E8-D1BD-0255-9A50AFF2AF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639FCEEF-79A5-7B19-555E-ED884EAE968C}"/>
              </a:ext>
            </a:extLst>
          </p:cNvPr>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558564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364E-DE1C-B33A-19E5-45595E9EF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CFFA-EFCA-9923-4D6C-92353F5E0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0A901-1123-A03E-2DD4-3F523CB4F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39698B9-2349-3A76-D89D-5A70520706ED}"/>
              </a:ext>
            </a:extLst>
          </p:cNvPr>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3029831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47BD-8CC9-1797-6E36-436014EE8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582C1-D0A0-65AA-7A13-CC150709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248EE-205A-9839-2C14-23DD6A1B47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617FFD8-7C57-4511-EE3E-52AD9780265E}"/>
              </a:ext>
            </a:extLst>
          </p:cNvPr>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309753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BA9F0-E186-6E7A-1B2F-ECE920AE8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BFCEA-8E86-7732-1C98-9F69D501A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FF72D-4005-B4D9-559A-2CF79B5978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826D7DE-700E-3872-6AA3-68E691FBBCE3}"/>
              </a:ext>
            </a:extLst>
          </p:cNvPr>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2065107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C7699-80A4-06E1-B2B6-54ECB2ED6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B3757-1A15-589C-62F8-C4EDAA4E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B58AA-BCEC-DA50-B4B4-C26B07DAE22A}"/>
              </a:ext>
            </a:extLst>
          </p:cNvPr>
          <p:cNvSpPr>
            <a:spLocks noGrp="1"/>
          </p:cNvSpPr>
          <p:nvPr>
            <p:ph type="body" idx="1"/>
          </p:nvPr>
        </p:nvSpPr>
        <p:spPr/>
        <p:txBody>
          <a:bodyPr/>
          <a:lstStyle/>
          <a:p>
            <a:r>
              <a:rPr lang="pt-PT" sz="1800" dirty="0">
                <a:latin typeface="Amasis MT Pro" panose="020B0604020202020204" pitchFamily="18" charset="0"/>
              </a:rPr>
              <a:t>Identify house by address</a:t>
            </a:r>
          </a:p>
          <a:p>
            <a:r>
              <a:rPr lang="pt-PT" sz="1800" dirty="0">
                <a:latin typeface="Amasis MT Pro" panose="020B0604020202020204" pitchFamily="18" charset="0"/>
              </a:rPr>
              <a:t>Assess security (cameras, fences, ...)</a:t>
            </a:r>
          </a:p>
          <a:p>
            <a:r>
              <a:rPr lang="pt-PT" sz="1800" dirty="0">
                <a:latin typeface="Amasis MT Pro" panose="020B0604020202020204" pitchFamily="18" charset="0"/>
              </a:rPr>
              <a:t>Parked cars (timeline, ...)</a:t>
            </a:r>
          </a:p>
          <a:p>
            <a:r>
              <a:rPr lang="pt-PT" sz="1800" dirty="0">
                <a:latin typeface="Amasis MT Pro" panose="020B0604020202020204" pitchFamily="18" charset="0"/>
              </a:rPr>
              <a:t>People’s habits/routines, timetables, ...</a:t>
            </a:r>
          </a:p>
        </p:txBody>
      </p:sp>
      <p:sp>
        <p:nvSpPr>
          <p:cNvPr id="4" name="Slide Number Placeholder 3">
            <a:extLst>
              <a:ext uri="{FF2B5EF4-FFF2-40B4-BE49-F238E27FC236}">
                <a16:creationId xmlns:a16="http://schemas.microsoft.com/office/drawing/2014/main" id="{C314CBB5-FD9D-8372-FC11-3D25ACEFD4CA}"/>
              </a:ext>
            </a:extLst>
          </p:cNvPr>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2741959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B2A6-677F-01FD-382D-AD55B0613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A3E73-DDD6-2C3E-F3E6-EFB48F1EC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830A-CE0E-A37E-CB82-DD3216E4FF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33D31E2-D7EE-E9DB-DFED-71BB7D190984}"/>
              </a:ext>
            </a:extLst>
          </p:cNvPr>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201384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663-B475-1CC5-BC75-FF4923159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C18F-AA28-ABC4-4B5A-7E1A4BDA2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11663-84E9-7A7E-8B6D-C4C895C442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FC076A0-26E3-2D76-87E3-7A2EDF0B03C3}"/>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150363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829B-BDF8-C9C2-09D7-6CF852DA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E353B-BA2A-B6E5-A8E2-8086CA479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220C-182E-8F5E-7B1C-90657B1B6D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7EC8660-DEBB-6F9F-7725-5CF6709391CC}"/>
              </a:ext>
            </a:extLst>
          </p:cNvPr>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102600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BE7E-B09D-79EC-AE6C-BDBE5813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EA14-9470-44C3-EC21-6F66117B0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47350-C48F-0045-4104-B41439DC5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AB1EC1-5D18-6FDA-96DB-9016F4F9297F}"/>
              </a:ext>
            </a:extLst>
          </p:cNvPr>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43792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9F1-0A18-BE1A-42A9-496CFE050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CAE9F-2A8F-13C5-E179-5785B3885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0F59E-142D-3BEC-D701-EE6A0A75F7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E1C1732-270F-75AA-6435-A371CF2EB63A}"/>
              </a:ext>
            </a:extLst>
          </p:cNvPr>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329488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74A93-04A5-685D-0AEE-F6BA3952A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B792-E2C6-BD95-4B7B-A38B9D430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9E4C6-00B2-F851-BD89-1206D8D51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81A5B5-8ABC-2CC0-B8D7-F283C60D9E78}"/>
              </a:ext>
            </a:extLst>
          </p:cNvPr>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2390942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2E721-CE66-AA4C-BC54-62B0463BC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4BA47-7D34-5A85-792B-70C0B255B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B97F3-B877-AFD3-F705-5379A54DD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DAB3F6E-187D-EEB7-00D2-57EA9CEA0743}"/>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83117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543D-605F-6A5D-241D-D4F30575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2432C-6387-2518-323A-14C9A674EB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BE271-CE51-F9D2-E032-9515A53A7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77FB271-5351-9911-EE6C-DCF79D516FAD}"/>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339132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FDE4-BD3F-F338-589E-48545CF1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F0B48-5328-92AA-95C4-3EA79BB21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ABFF4-18A4-C404-E9BD-E75358C33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4654581-F08E-7EBA-2D18-3744BEAF28DE}"/>
              </a:ext>
            </a:extLst>
          </p:cNvPr>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413079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B638-6916-AB77-8469-DA8087B5D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6370-1399-8B8F-7131-AB1AE2846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7598F-2AC9-8BC8-D14D-C0308E387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EE9DD06-9509-8B1D-4B90-213EED477C45}"/>
              </a:ext>
            </a:extLst>
          </p:cNvPr>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1440981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2983162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9230-49F4-C633-DA12-2D91C98EF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3348-5F2F-7FA0-49FC-81259AC4C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1839F-AD71-E97C-6752-562AD94CC76D}"/>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1ACB3A7D-DA51-005B-F1BB-42AEA8B6222E}"/>
              </a:ext>
            </a:extLst>
          </p:cNvPr>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1071266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4B9E-D7A6-2BFC-D9FC-CBC4FE098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FB3D0-D511-2734-84E7-39DD7F1F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C900E-D6A0-7644-18E5-116458EBEA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09A7CE-6A13-1425-FE55-BD8E84C69157}"/>
              </a:ext>
            </a:extLst>
          </p:cNvPr>
          <p:cNvSpPr>
            <a:spLocks noGrp="1"/>
          </p:cNvSpPr>
          <p:nvPr>
            <p:ph type="sldNum" sz="quarter" idx="5"/>
          </p:nvPr>
        </p:nvSpPr>
        <p:spPr/>
        <p:txBody>
          <a:bodyPr/>
          <a:lstStyle/>
          <a:p>
            <a:fld id="{6BCA9DE2-5089-4AEC-BD72-2C623C18130C}" type="slidenum">
              <a:rPr lang="en-BS" smtClean="0"/>
              <a:t>37</a:t>
            </a:fld>
            <a:endParaRPr lang="en-BS"/>
          </a:p>
        </p:txBody>
      </p:sp>
    </p:spTree>
    <p:extLst>
      <p:ext uri="{BB962C8B-B14F-4D97-AF65-F5344CB8AC3E}">
        <p14:creationId xmlns:p14="http://schemas.microsoft.com/office/powerpoint/2010/main" val="27700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571E-1E6B-C8C3-7211-92D80F6DF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7633D-DEF4-A623-6DB0-D42BFA097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23235-6045-1B1F-ECDA-B9256474BB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FC8C99E-EC3C-A1AC-3A89-7C143FC49458}"/>
              </a:ext>
            </a:extLst>
          </p:cNvPr>
          <p:cNvSpPr>
            <a:spLocks noGrp="1"/>
          </p:cNvSpPr>
          <p:nvPr>
            <p:ph type="sldNum" sz="quarter" idx="5"/>
          </p:nvPr>
        </p:nvSpPr>
        <p:spPr/>
        <p:txBody>
          <a:bodyPr/>
          <a:lstStyle/>
          <a:p>
            <a:fld id="{6BCA9DE2-5089-4AEC-BD72-2C623C18130C}" type="slidenum">
              <a:rPr lang="en-BS" smtClean="0"/>
              <a:t>38</a:t>
            </a:fld>
            <a:endParaRPr lang="en-BS"/>
          </a:p>
        </p:txBody>
      </p:sp>
    </p:spTree>
    <p:extLst>
      <p:ext uri="{BB962C8B-B14F-4D97-AF65-F5344CB8AC3E}">
        <p14:creationId xmlns:p14="http://schemas.microsoft.com/office/powerpoint/2010/main" val="631431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4B1B-1671-6467-9AAD-CC1A9D9CA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81282-B618-37F7-39C5-102F0BB9D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169FA-067D-5DC7-811C-36C58B7B05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F636056-457F-0BD2-EDC1-66EDCB29CADC}"/>
              </a:ext>
            </a:extLst>
          </p:cNvPr>
          <p:cNvSpPr>
            <a:spLocks noGrp="1"/>
          </p:cNvSpPr>
          <p:nvPr>
            <p:ph type="sldNum" sz="quarter" idx="5"/>
          </p:nvPr>
        </p:nvSpPr>
        <p:spPr/>
        <p:txBody>
          <a:bodyPr/>
          <a:lstStyle/>
          <a:p>
            <a:fld id="{6BCA9DE2-5089-4AEC-BD72-2C623C18130C}" type="slidenum">
              <a:rPr lang="en-BS" smtClean="0"/>
              <a:t>39</a:t>
            </a:fld>
            <a:endParaRPr lang="en-BS"/>
          </a:p>
        </p:txBody>
      </p:sp>
    </p:spTree>
    <p:extLst>
      <p:ext uri="{BB962C8B-B14F-4D97-AF65-F5344CB8AC3E}">
        <p14:creationId xmlns:p14="http://schemas.microsoft.com/office/powerpoint/2010/main" val="377137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EB17-82C9-28AF-34B6-A68C6CD71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76BF0-85ED-65A3-60E5-78C7C39A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C92AA-3246-B062-43C6-F44F1B46A98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D6364A3A-EF3D-9034-542C-83DDB730E9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253972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DF0E-C9B3-3B8C-7B2D-370DD21F0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0D9FA-56BC-37D6-2928-984DF5E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B8726-80A4-4804-B6D0-4E70DD6162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937E8D00-4536-22A9-C8A5-96807B545A74}"/>
              </a:ext>
            </a:extLst>
          </p:cNvPr>
          <p:cNvSpPr>
            <a:spLocks noGrp="1"/>
          </p:cNvSpPr>
          <p:nvPr>
            <p:ph type="sldNum" sz="quarter" idx="5"/>
          </p:nvPr>
        </p:nvSpPr>
        <p:spPr/>
        <p:txBody>
          <a:bodyPr/>
          <a:lstStyle/>
          <a:p>
            <a:fld id="{6BCA9DE2-5089-4AEC-BD72-2C623C18130C}" type="slidenum">
              <a:rPr lang="en-BS" smtClean="0"/>
              <a:t>40</a:t>
            </a:fld>
            <a:endParaRPr lang="en-BS"/>
          </a:p>
        </p:txBody>
      </p:sp>
    </p:spTree>
    <p:extLst>
      <p:ext uri="{BB962C8B-B14F-4D97-AF65-F5344CB8AC3E}">
        <p14:creationId xmlns:p14="http://schemas.microsoft.com/office/powerpoint/2010/main" val="312865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F2A8-50CA-3820-55F0-2C8B8A6BF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4FF28-3443-13E0-64FD-B6CCFA6CB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81779-7EA9-95C3-CF9D-C2B7084E4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33694DD-C2C7-A717-3E93-AC896380AC0E}"/>
              </a:ext>
            </a:extLst>
          </p:cNvPr>
          <p:cNvSpPr>
            <a:spLocks noGrp="1"/>
          </p:cNvSpPr>
          <p:nvPr>
            <p:ph type="sldNum" sz="quarter" idx="5"/>
          </p:nvPr>
        </p:nvSpPr>
        <p:spPr/>
        <p:txBody>
          <a:bodyPr/>
          <a:lstStyle/>
          <a:p>
            <a:fld id="{6BCA9DE2-5089-4AEC-BD72-2C623C18130C}" type="slidenum">
              <a:rPr lang="en-BS" smtClean="0"/>
              <a:t>41</a:t>
            </a:fld>
            <a:endParaRPr lang="en-BS"/>
          </a:p>
        </p:txBody>
      </p:sp>
    </p:spTree>
    <p:extLst>
      <p:ext uri="{BB962C8B-B14F-4D97-AF65-F5344CB8AC3E}">
        <p14:creationId xmlns:p14="http://schemas.microsoft.com/office/powerpoint/2010/main" val="1429565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3B42-3032-4934-5E6D-622C3183C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45795-24CA-353A-9000-A19652F3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15006-A817-C6C8-735D-F7F87CCA4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DE37B43-836D-6884-A86E-4BD799057663}"/>
              </a:ext>
            </a:extLst>
          </p:cNvPr>
          <p:cNvSpPr>
            <a:spLocks noGrp="1"/>
          </p:cNvSpPr>
          <p:nvPr>
            <p:ph type="sldNum" sz="quarter" idx="5"/>
          </p:nvPr>
        </p:nvSpPr>
        <p:spPr/>
        <p:txBody>
          <a:bodyPr/>
          <a:lstStyle/>
          <a:p>
            <a:fld id="{6BCA9DE2-5089-4AEC-BD72-2C623C18130C}" type="slidenum">
              <a:rPr lang="en-BS" smtClean="0"/>
              <a:t>42</a:t>
            </a:fld>
            <a:endParaRPr lang="en-BS"/>
          </a:p>
        </p:txBody>
      </p:sp>
    </p:spTree>
    <p:extLst>
      <p:ext uri="{BB962C8B-B14F-4D97-AF65-F5344CB8AC3E}">
        <p14:creationId xmlns:p14="http://schemas.microsoft.com/office/powerpoint/2010/main" val="921539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315-2204-A94E-9BC0-F07F11556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8E53F-843B-2792-29FB-965139E73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10804-6493-53DD-748F-F0B619BB32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AB16820-6525-FE2F-AD2C-A44C2EBFB446}"/>
              </a:ext>
            </a:extLst>
          </p:cNvPr>
          <p:cNvSpPr>
            <a:spLocks noGrp="1"/>
          </p:cNvSpPr>
          <p:nvPr>
            <p:ph type="sldNum" sz="quarter" idx="5"/>
          </p:nvPr>
        </p:nvSpPr>
        <p:spPr/>
        <p:txBody>
          <a:bodyPr/>
          <a:lstStyle/>
          <a:p>
            <a:fld id="{6BCA9DE2-5089-4AEC-BD72-2C623C18130C}" type="slidenum">
              <a:rPr lang="en-BS" smtClean="0"/>
              <a:t>43</a:t>
            </a:fld>
            <a:endParaRPr lang="en-BS"/>
          </a:p>
        </p:txBody>
      </p:sp>
    </p:spTree>
    <p:extLst>
      <p:ext uri="{BB962C8B-B14F-4D97-AF65-F5344CB8AC3E}">
        <p14:creationId xmlns:p14="http://schemas.microsoft.com/office/powerpoint/2010/main" val="2112437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9EDE0-FAB4-DC43-D22B-A9CF0C42D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B8D734-64EE-D176-6510-397144E2B1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437C07-74F7-7D64-B370-053129FB30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BA4E729-AEA1-8472-7459-D876E7BFFB64}"/>
              </a:ext>
            </a:extLst>
          </p:cNvPr>
          <p:cNvSpPr>
            <a:spLocks noGrp="1"/>
          </p:cNvSpPr>
          <p:nvPr>
            <p:ph type="sldNum" sz="quarter" idx="5"/>
          </p:nvPr>
        </p:nvSpPr>
        <p:spPr/>
        <p:txBody>
          <a:bodyPr/>
          <a:lstStyle/>
          <a:p>
            <a:fld id="{6BCA9DE2-5089-4AEC-BD72-2C623C18130C}" type="slidenum">
              <a:rPr lang="en-BS" smtClean="0"/>
              <a:t>44</a:t>
            </a:fld>
            <a:endParaRPr lang="en-BS"/>
          </a:p>
        </p:txBody>
      </p:sp>
    </p:spTree>
    <p:extLst>
      <p:ext uri="{BB962C8B-B14F-4D97-AF65-F5344CB8AC3E}">
        <p14:creationId xmlns:p14="http://schemas.microsoft.com/office/powerpoint/2010/main" val="2762122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45</a:t>
            </a:fld>
            <a:endParaRPr lang="en-BS"/>
          </a:p>
        </p:txBody>
      </p:sp>
    </p:spTree>
    <p:extLst>
      <p:ext uri="{BB962C8B-B14F-4D97-AF65-F5344CB8AC3E}">
        <p14:creationId xmlns:p14="http://schemas.microsoft.com/office/powerpoint/2010/main" val="135764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51253-D0D4-C7BE-FC7D-084D897B4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070A5-98F9-005A-78B2-1CA8A3EE4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0905F-06C5-D04F-C29F-8371C0D9727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587BB697-BAEA-2722-CAE9-4F9B31A4A2AC}"/>
              </a:ext>
            </a:extLst>
          </p:cNvPr>
          <p:cNvSpPr>
            <a:spLocks noGrp="1"/>
          </p:cNvSpPr>
          <p:nvPr>
            <p:ph type="sldNum" sz="quarter" idx="5"/>
          </p:nvPr>
        </p:nvSpPr>
        <p:spPr/>
        <p:txBody>
          <a:bodyPr/>
          <a:lstStyle/>
          <a:p>
            <a:fld id="{6BCA9DE2-5089-4AEC-BD72-2C623C18130C}" type="slidenum">
              <a:rPr lang="en-BS" smtClean="0"/>
              <a:t>46</a:t>
            </a:fld>
            <a:endParaRPr lang="en-BS"/>
          </a:p>
        </p:txBody>
      </p:sp>
    </p:spTree>
    <p:extLst>
      <p:ext uri="{BB962C8B-B14F-4D97-AF65-F5344CB8AC3E}">
        <p14:creationId xmlns:p14="http://schemas.microsoft.com/office/powerpoint/2010/main" val="889477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8F9D-F4D0-8859-A899-39DABA889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E234E-6406-A8FE-3A88-FB324B2E8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2F1E0-6906-A6D2-58C2-506FFBA840A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D368505-7F1F-A051-8D1F-8921B40508C6}"/>
              </a:ext>
            </a:extLst>
          </p:cNvPr>
          <p:cNvSpPr>
            <a:spLocks noGrp="1"/>
          </p:cNvSpPr>
          <p:nvPr>
            <p:ph type="sldNum" sz="quarter" idx="5"/>
          </p:nvPr>
        </p:nvSpPr>
        <p:spPr/>
        <p:txBody>
          <a:bodyPr/>
          <a:lstStyle/>
          <a:p>
            <a:fld id="{6BCA9DE2-5089-4AEC-BD72-2C623C18130C}" type="slidenum">
              <a:rPr lang="en-BS" smtClean="0"/>
              <a:t>47</a:t>
            </a:fld>
            <a:endParaRPr lang="en-BS"/>
          </a:p>
        </p:txBody>
      </p:sp>
    </p:spTree>
    <p:extLst>
      <p:ext uri="{BB962C8B-B14F-4D97-AF65-F5344CB8AC3E}">
        <p14:creationId xmlns:p14="http://schemas.microsoft.com/office/powerpoint/2010/main" val="4008618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FFD7-AD44-9102-CB2B-F497C6CA7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0F020-A400-62A8-D5C1-AA26F869E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114EB-274A-6C26-28B5-65920D8C6371}"/>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6AFB858-047E-610D-AC04-83A01F5A5668}"/>
              </a:ext>
            </a:extLst>
          </p:cNvPr>
          <p:cNvSpPr>
            <a:spLocks noGrp="1"/>
          </p:cNvSpPr>
          <p:nvPr>
            <p:ph type="sldNum" sz="quarter" idx="5"/>
          </p:nvPr>
        </p:nvSpPr>
        <p:spPr/>
        <p:txBody>
          <a:bodyPr/>
          <a:lstStyle/>
          <a:p>
            <a:fld id="{6BCA9DE2-5089-4AEC-BD72-2C623C18130C}" type="slidenum">
              <a:rPr lang="en-BS" smtClean="0"/>
              <a:t>48</a:t>
            </a:fld>
            <a:endParaRPr lang="en-BS"/>
          </a:p>
        </p:txBody>
      </p:sp>
    </p:spTree>
    <p:extLst>
      <p:ext uri="{BB962C8B-B14F-4D97-AF65-F5344CB8AC3E}">
        <p14:creationId xmlns:p14="http://schemas.microsoft.com/office/powerpoint/2010/main" val="192108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5816-BF6E-35A3-53F6-58C3E50E2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15EE7-12EC-9C9B-D739-C2EF96AE9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4797-540B-1973-2620-F88740A79F1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31214071-69AE-CB05-69F6-093A176C9DED}"/>
              </a:ext>
            </a:extLst>
          </p:cNvPr>
          <p:cNvSpPr>
            <a:spLocks noGrp="1"/>
          </p:cNvSpPr>
          <p:nvPr>
            <p:ph type="sldNum" sz="quarter" idx="5"/>
          </p:nvPr>
        </p:nvSpPr>
        <p:spPr/>
        <p:txBody>
          <a:bodyPr/>
          <a:lstStyle/>
          <a:p>
            <a:fld id="{6BCA9DE2-5089-4AEC-BD72-2C623C18130C}" type="slidenum">
              <a:rPr lang="en-BS" smtClean="0"/>
              <a:t>49</a:t>
            </a:fld>
            <a:endParaRPr lang="en-BS"/>
          </a:p>
        </p:txBody>
      </p:sp>
    </p:spTree>
    <p:extLst>
      <p:ext uri="{BB962C8B-B14F-4D97-AF65-F5344CB8AC3E}">
        <p14:creationId xmlns:p14="http://schemas.microsoft.com/office/powerpoint/2010/main" val="50526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8055-5AA1-C60C-06F3-7FF5128F5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574D9-7123-9143-89E3-7EB5CB309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C9539-6955-3FAD-74EB-8379E8574630}"/>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3A1CE46-92CB-936F-027A-96987BF29BAE}"/>
              </a:ext>
            </a:extLst>
          </p:cNvPr>
          <p:cNvSpPr>
            <a:spLocks noGrp="1"/>
          </p:cNvSpPr>
          <p:nvPr>
            <p:ph type="sldNum" sz="quarter" idx="5"/>
          </p:nvPr>
        </p:nvSpPr>
        <p:spPr/>
        <p:txBody>
          <a:bodyPr/>
          <a:lstStyle/>
          <a:p>
            <a:fld id="{6BCA9DE2-5089-4AEC-BD72-2C623C18130C}" type="slidenum">
              <a:rPr lang="en-BS" smtClean="0"/>
              <a:t>50</a:t>
            </a:fld>
            <a:endParaRPr lang="en-BS"/>
          </a:p>
        </p:txBody>
      </p:sp>
    </p:spTree>
    <p:extLst>
      <p:ext uri="{BB962C8B-B14F-4D97-AF65-F5344CB8AC3E}">
        <p14:creationId xmlns:p14="http://schemas.microsoft.com/office/powerpoint/2010/main" val="4018972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F9C4-7F34-409F-8163-0EFFCF6B5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13790-B3D0-9A62-0CDD-19BE7A9E7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2AC7-243C-C6A5-B0E2-06D2A39D7CD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AF219EEE-1546-F16F-8A00-26C1C96D6184}"/>
              </a:ext>
            </a:extLst>
          </p:cNvPr>
          <p:cNvSpPr>
            <a:spLocks noGrp="1"/>
          </p:cNvSpPr>
          <p:nvPr>
            <p:ph type="sldNum" sz="quarter" idx="5"/>
          </p:nvPr>
        </p:nvSpPr>
        <p:spPr/>
        <p:txBody>
          <a:bodyPr/>
          <a:lstStyle/>
          <a:p>
            <a:fld id="{6BCA9DE2-5089-4AEC-BD72-2C623C18130C}" type="slidenum">
              <a:rPr lang="en-BS" smtClean="0"/>
              <a:t>51</a:t>
            </a:fld>
            <a:endParaRPr lang="en-BS"/>
          </a:p>
        </p:txBody>
      </p:sp>
    </p:spTree>
    <p:extLst>
      <p:ext uri="{BB962C8B-B14F-4D97-AF65-F5344CB8AC3E}">
        <p14:creationId xmlns:p14="http://schemas.microsoft.com/office/powerpoint/2010/main" val="110297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149-90C9-F9BD-685B-FC4D64C44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2DB2D-1829-C5EC-DE9A-855D7D56D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23498-AF9B-5853-EBF8-78C886A84C8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0507C4D8-A4D4-599B-6F63-40637B77D9A4}"/>
              </a:ext>
            </a:extLst>
          </p:cNvPr>
          <p:cNvSpPr>
            <a:spLocks noGrp="1"/>
          </p:cNvSpPr>
          <p:nvPr>
            <p:ph type="sldNum" sz="quarter" idx="5"/>
          </p:nvPr>
        </p:nvSpPr>
        <p:spPr/>
        <p:txBody>
          <a:bodyPr/>
          <a:lstStyle/>
          <a:p>
            <a:fld id="{6BCA9DE2-5089-4AEC-BD72-2C623C18130C}" type="slidenum">
              <a:rPr lang="en-BS" smtClean="0"/>
              <a:t>52</a:t>
            </a:fld>
            <a:endParaRPr lang="en-BS"/>
          </a:p>
        </p:txBody>
      </p:sp>
    </p:spTree>
    <p:extLst>
      <p:ext uri="{BB962C8B-B14F-4D97-AF65-F5344CB8AC3E}">
        <p14:creationId xmlns:p14="http://schemas.microsoft.com/office/powerpoint/2010/main" val="321989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A77D-F903-2435-903A-34DEF5FC7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E534C-163E-3B94-0762-5BEF8B064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BC5F8-8149-D1EA-AF87-688EB320CF4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2A1CDA4B-43B9-EF8E-6A07-ACCB35E72378}"/>
              </a:ext>
            </a:extLst>
          </p:cNvPr>
          <p:cNvSpPr>
            <a:spLocks noGrp="1"/>
          </p:cNvSpPr>
          <p:nvPr>
            <p:ph type="sldNum" sz="quarter" idx="5"/>
          </p:nvPr>
        </p:nvSpPr>
        <p:spPr/>
        <p:txBody>
          <a:bodyPr/>
          <a:lstStyle/>
          <a:p>
            <a:fld id="{6BCA9DE2-5089-4AEC-BD72-2C623C18130C}" type="slidenum">
              <a:rPr lang="en-BS" smtClean="0"/>
              <a:t>53</a:t>
            </a:fld>
            <a:endParaRPr lang="en-BS"/>
          </a:p>
        </p:txBody>
      </p:sp>
    </p:spTree>
    <p:extLst>
      <p:ext uri="{BB962C8B-B14F-4D97-AF65-F5344CB8AC3E}">
        <p14:creationId xmlns:p14="http://schemas.microsoft.com/office/powerpoint/2010/main" val="275807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C736E-B1BB-6A1F-94E0-2AA2CF521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3D6AE-1774-D326-4FFC-3816597FD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C3A6-3025-A5CC-4450-C62D4FB52B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DF0AF6-40DE-DD7F-0A00-D211BDF74A80}"/>
              </a:ext>
            </a:extLst>
          </p:cNvPr>
          <p:cNvSpPr>
            <a:spLocks noGrp="1"/>
          </p:cNvSpPr>
          <p:nvPr>
            <p:ph type="sldNum" sz="quarter" idx="5"/>
          </p:nvPr>
        </p:nvSpPr>
        <p:spPr/>
        <p:txBody>
          <a:bodyPr/>
          <a:lstStyle/>
          <a:p>
            <a:fld id="{6BCA9DE2-5089-4AEC-BD72-2C623C18130C}" type="slidenum">
              <a:rPr lang="en-BS" smtClean="0"/>
              <a:t>54</a:t>
            </a:fld>
            <a:endParaRPr lang="en-BS"/>
          </a:p>
        </p:txBody>
      </p:sp>
    </p:spTree>
    <p:extLst>
      <p:ext uri="{BB962C8B-B14F-4D97-AF65-F5344CB8AC3E}">
        <p14:creationId xmlns:p14="http://schemas.microsoft.com/office/powerpoint/2010/main" val="767551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84CE-9BC2-8D5A-85CF-0EF7D25FC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CAACC-7E5C-4574-BFE8-3149E778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9F290-E667-D7EF-2FC4-B27FA71679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349C499-488D-0DC0-FDDA-F10B9FAF0D65}"/>
              </a:ext>
            </a:extLst>
          </p:cNvPr>
          <p:cNvSpPr>
            <a:spLocks noGrp="1"/>
          </p:cNvSpPr>
          <p:nvPr>
            <p:ph type="sldNum" sz="quarter" idx="5"/>
          </p:nvPr>
        </p:nvSpPr>
        <p:spPr/>
        <p:txBody>
          <a:bodyPr/>
          <a:lstStyle/>
          <a:p>
            <a:fld id="{6BCA9DE2-5089-4AEC-BD72-2C623C18130C}" type="slidenum">
              <a:rPr lang="en-BS" smtClean="0"/>
              <a:t>55</a:t>
            </a:fld>
            <a:endParaRPr lang="en-BS"/>
          </a:p>
        </p:txBody>
      </p:sp>
    </p:spTree>
    <p:extLst>
      <p:ext uri="{BB962C8B-B14F-4D97-AF65-F5344CB8AC3E}">
        <p14:creationId xmlns:p14="http://schemas.microsoft.com/office/powerpoint/2010/main" val="3458785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8C09-DF16-EFAE-9E9D-1B2CC0CC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EB8D4-3915-A2EF-B00B-7B98D937B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8F2CA-6736-09F0-A544-B61B9C04183B}"/>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99E78C98-8E3E-A3DA-E8EF-6E0DC6D3B010}"/>
              </a:ext>
            </a:extLst>
          </p:cNvPr>
          <p:cNvSpPr>
            <a:spLocks noGrp="1"/>
          </p:cNvSpPr>
          <p:nvPr>
            <p:ph type="sldNum" sz="quarter" idx="5"/>
          </p:nvPr>
        </p:nvSpPr>
        <p:spPr/>
        <p:txBody>
          <a:bodyPr/>
          <a:lstStyle/>
          <a:p>
            <a:fld id="{6BCA9DE2-5089-4AEC-BD72-2C623C18130C}" type="slidenum">
              <a:rPr lang="en-BS" smtClean="0"/>
              <a:t>57</a:t>
            </a:fld>
            <a:endParaRPr lang="en-BS"/>
          </a:p>
        </p:txBody>
      </p:sp>
    </p:spTree>
    <p:extLst>
      <p:ext uri="{BB962C8B-B14F-4D97-AF65-F5344CB8AC3E}">
        <p14:creationId xmlns:p14="http://schemas.microsoft.com/office/powerpoint/2010/main" val="35775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7C80-A379-CBA0-E01F-BCDDA79DA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B8B55-9BD8-671A-B2A0-4E7F7AA0F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AEC17-E0F4-95B8-079D-1A7E2C8BE31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CFD17EE8-056C-7B82-0728-A4437401E8B5}"/>
              </a:ext>
            </a:extLst>
          </p:cNvPr>
          <p:cNvSpPr>
            <a:spLocks noGrp="1"/>
          </p:cNvSpPr>
          <p:nvPr>
            <p:ph type="sldNum" sz="quarter" idx="5"/>
          </p:nvPr>
        </p:nvSpPr>
        <p:spPr/>
        <p:txBody>
          <a:bodyPr/>
          <a:lstStyle/>
          <a:p>
            <a:fld id="{6BCA9DE2-5089-4AEC-BD72-2C623C18130C}" type="slidenum">
              <a:rPr lang="en-BS" smtClean="0"/>
              <a:t>58</a:t>
            </a:fld>
            <a:endParaRPr lang="en-BS"/>
          </a:p>
        </p:txBody>
      </p:sp>
    </p:spTree>
    <p:extLst>
      <p:ext uri="{BB962C8B-B14F-4D97-AF65-F5344CB8AC3E}">
        <p14:creationId xmlns:p14="http://schemas.microsoft.com/office/powerpoint/2010/main" val="4274486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6BCA9DE2-5089-4AEC-BD72-2C623C18130C}" type="slidenum">
              <a:rPr lang="en-BS" smtClean="0"/>
              <a:t>59</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2657-9931-C6F0-E359-FCCAC0756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3A7E7-FABC-F729-4F6D-B02675F40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FE48C-0493-6333-EDD5-5D87F6CFF4F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492A201-787F-D71F-6797-E40A447AE83F}"/>
              </a:ext>
            </a:extLst>
          </p:cNvPr>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216292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A1222-2ECC-A7F1-A550-2BA7E57B0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AF7E1-3CBE-F9E6-9802-38062F194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C36A-57EE-3054-749E-7757DCE1A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BA77AA6-D272-0ADA-1E0A-858E1DFBD700}"/>
              </a:ext>
            </a:extLst>
          </p:cNvPr>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2120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CAB7A-DBC8-FD24-9933-F0C86933F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5C1B1-5E6F-9FF7-47F8-3D2DF7BFC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4BF54-7BB4-7DC8-06B6-BDEBCD0180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B3E7204-D079-12E4-1A5B-386BCD8900DA}"/>
              </a:ext>
            </a:extLst>
          </p:cNvPr>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6782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en.wikipedia.org/wiki/Open-source_intelligence" TargetMode="Externa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pedroaovieira/" TargetMode="External"/><Relationship Id="rId3" Type="http://schemas.openxmlformats.org/officeDocument/2006/relationships/image" Target="../media/image1.png"/><Relationship Id="rId7" Type="http://schemas.openxmlformats.org/officeDocument/2006/relationships/hyperlink" Target="https://www.google.pt/search?q=%22pedro+vieira%22+bosch"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google.pt/search?q=%22Pedro+Ant%C3%B3nio+Oliveira+Vieira%22" TargetMode="External"/><Relationship Id="rId11" Type="http://schemas.openxmlformats.org/officeDocument/2006/relationships/image" Target="../media/image23.jpg"/><Relationship Id="rId5" Type="http://schemas.openxmlformats.org/officeDocument/2006/relationships/hyperlink" Target="https://www.google.pt/search?q=Pedro+Ant&#243;nio+Oliveira+Vieira"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github.com/pedroaovieir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hyperlink" Target="https://www.baidu.com/" TargetMode="External"/><Relationship Id="rId3" Type="http://schemas.openxmlformats.org/officeDocument/2006/relationships/image" Target="../media/image1.png"/><Relationship Id="rId7" Type="http://schemas.openxmlformats.org/officeDocument/2006/relationships/hyperlink" Target="https://duckduckgo.com/" TargetMode="External"/><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bing.com/search?q=%22pedro+vieira%22+bosch" TargetMode="External"/><Relationship Id="rId11" Type="http://schemas.openxmlformats.org/officeDocument/2006/relationships/image" Target="../media/image3.png"/><Relationship Id="rId5" Type="http://schemas.openxmlformats.org/officeDocument/2006/relationships/hyperlink" Target="https://www.google.com/" TargetMode="External"/><Relationship Id="rId10" Type="http://schemas.openxmlformats.org/officeDocument/2006/relationships/hyperlink" Target="https://www.sapo.pt/" TargetMode="External"/><Relationship Id="rId4" Type="http://schemas.openxmlformats.org/officeDocument/2006/relationships/image" Target="../media/image2.svg"/><Relationship Id="rId9" Type="http://schemas.openxmlformats.org/officeDocument/2006/relationships/hyperlink" Target="https://yandex.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ahrefs.com/blog/google-advanced-search-operators/" TargetMode="Externa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hyperlink" Target="https://www.boxpiper.com/posts/google-dork-list" TargetMode="External"/><Relationship Id="rId3" Type="http://schemas.openxmlformats.org/officeDocument/2006/relationships/image" Target="../media/image1.png"/><Relationship Id="rId7" Type="http://schemas.openxmlformats.org/officeDocument/2006/relationships/hyperlink" Target="https://gbhackers.com/latest-google-dorks-list/"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exploit-db.com/google-hacking-database" TargetMode="External"/><Relationship Id="rId11" Type="http://schemas.openxmlformats.org/officeDocument/2006/relationships/image" Target="../media/image29.png"/><Relationship Id="rId5" Type="http://schemas.openxmlformats.org/officeDocument/2006/relationships/hyperlink" Target="https://www.google.com/advanced_search"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www.googleguide.com/using_advanced_operators.html"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claude.a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rok.com/" TargetMode="External"/><Relationship Id="rId5" Type="http://schemas.openxmlformats.org/officeDocument/2006/relationships/hyperlink" Target="https://chatgpt.com/" TargetMode="External"/><Relationship Id="rId4" Type="http://schemas.openxmlformats.org/officeDocument/2006/relationships/image" Target="../media/image2.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web.archive.org/web/20250000000000*/http:/pedrov.org/" TargetMode="External"/><Relationship Id="rId3" Type="http://schemas.openxmlformats.org/officeDocument/2006/relationships/image" Target="../media/image1.png"/><Relationship Id="rId7" Type="http://schemas.openxmlformats.org/officeDocument/2006/relationships/hyperlink" Target="https://web.archive.org/" TargetMode="External"/><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arquivo.pt/page/search?q=%22Pedro+Ant%C3%B3nio+Oliveira+Vieira%22" TargetMode="External"/><Relationship Id="rId11" Type="http://schemas.openxmlformats.org/officeDocument/2006/relationships/image" Target="../media/image31.svg"/><Relationship Id="rId5" Type="http://schemas.openxmlformats.org/officeDocument/2006/relationships/hyperlink" Target="https://arquivo.pt/" TargetMode="External"/><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 TargetMode="External"/><Relationship Id="rId13"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hyperlink" Target="https://mail.google.com/" TargetMode="External"/><Relationship Id="rId12"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hatsmyname.app/" TargetMode="External"/><Relationship Id="rId11" Type="http://schemas.openxmlformats.org/officeDocument/2006/relationships/hyperlink" Target="https://www.bing.com/images/search?view=detailv2&amp;iss=sbi&amp;form=SBIHMP&amp;sbisrc=UrlPaste&amp;q=imgurl:https%3A%2F%2Fraw.githubusercontent.com%2Fpedroaovieira%2Fosint%2Fmain%2Fpresentation%2FBing_Search.jpg&amp;idpbck=1&amp;selectedindex=0&amp;id=https%3A%2F%2Fraw.githubusercontent.com%2Fpedroaovieira%2Fosint%2Fmain%2Fpresentation%2FBing_Search.jpg&amp;ccid=mKvm7Pjt&amp;mediaurl=https%3A%2F%2Fraw.githubusercontent.com%2Fpedroaovieira%2Fosint%2Fmain%2Fpresentation%2FBing_Search.jpg&amp;exph=800&amp;expw=640&amp;vt=2&amp;sim=1" TargetMode="External"/><Relationship Id="rId5" Type="http://schemas.openxmlformats.org/officeDocument/2006/relationships/hyperlink" Target="https://sync.me/" TargetMode="External"/><Relationship Id="rId10" Type="http://schemas.openxmlformats.org/officeDocument/2006/relationships/hyperlink" Target="https://tinder.com/@test" TargetMode="External"/><Relationship Id="rId4" Type="http://schemas.openxmlformats.org/officeDocument/2006/relationships/image" Target="../media/image2.svg"/><Relationship Id="rId9" Type="http://schemas.openxmlformats.org/officeDocument/2006/relationships/hyperlink" Target="https://pt.linkedin.com/in/pedroaovieir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overpass-turbo.eu/" TargetMode="External"/><Relationship Id="rId3" Type="http://schemas.openxmlformats.org/officeDocument/2006/relationships/image" Target="../media/image1.png"/><Relationship Id="rId7" Type="http://schemas.openxmlformats.org/officeDocument/2006/relationships/hyperlink" Target="https://data.mapchannels.com/dualmaps8/map.htm" TargetMode="External"/><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google.com/maps" TargetMode="External"/><Relationship Id="rId11" Type="http://schemas.openxmlformats.org/officeDocument/2006/relationships/image" Target="../media/image3.png"/><Relationship Id="rId5" Type="http://schemas.openxmlformats.org/officeDocument/2006/relationships/hyperlink" Target="https://www.google.com/maps/@41.5496561,-8.424113,3a,75y,95.44h,86.85t/data=!3m7!1e1!3m5!1s7-h9QS8N0PZKXBvEpkr66A!2e0!5s20240301T000000!7i16384!8i8192?entry=ttu" TargetMode="External"/><Relationship Id="rId10" Type="http://schemas.openxmlformats.org/officeDocument/2006/relationships/hyperlink" Target="https://somerandomstuff1.wordpress.com/2019/02/08/geoguessr-the-top-tips-tricks-and-techniques/" TargetMode="External"/><Relationship Id="rId4" Type="http://schemas.openxmlformats.org/officeDocument/2006/relationships/image" Target="../media/image2.svg"/><Relationship Id="rId9" Type="http://schemas.openxmlformats.org/officeDocument/2006/relationships/hyperlink" Target="https://livingatlas.arcgis.com/wayback/#active=44710&amp;ext=-8.44504,41.55974,-8.43662,41.56350&amp;localChangesOnly=tru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www.youtube.com/watch?v=OsY32K1s51Y" TargetMode="External"/><Relationship Id="rId5" Type="http://schemas.openxmlformats.org/officeDocument/2006/relationships/hyperlink" Target="https://www.google.com/local/place/fid/0xd36355f537f2417:0xf15317550af2b1e6/photosphere?iu=https://streetviewpixels-pa.googleapis.com/v1/thumbnail?panoid%3DrqDdZL7kWPUF7tbfbg2ztQ%26cb_client%3Dsearch.gws-prod.gps%26yaw%3D183.23497%26pitch%3D0%26thumbfov%3D100%26w%3D0%26h%3D0&amp;ik=CAISFnJxRGRaTDdrV1BVRjd0YmZiZzJ6dFE%3D&amp;sa=X&amp;ved=2ahUKEwixjJjwxa2NAxXmAvsDHdSRGN4Qpx96BAgsEA4" TargetMode="Externa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bing.com/images/search?view=detailv2&amp;iss=sbi&amp;form=SBIIDP&amp;sbisrc=UrlPaste&amp;q=imgurl:https%3A%2F%2Fraw.githubusercontent.com%2Fpedroaovieira%2Fosint%2Fmain%2Fpresentation%2FIMG_20190223_163027.jpg&amp;idpbck=1&amp;selectedindex=0&amp;id=https%3A%2F%2Fraw.githubusercontent.com%2Fpedroaovieira%2Fosint%2Fmain%2Fpresentation%2FIMG_20190223_163027.jpg&amp;ccid=yhNta85p&amp;mediaurl=https%3A%2F%2Fraw.githubusercontent.com%2Fpedroaovieira%2Fosint%2Fmain%2Fpresentation%2FIMG_20190223_163027.jpg&amp;exph=624&amp;expw=832&amp;vt=2&amp;sim=1" TargetMode="Externa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hyperlink" Target="https://www.aperisolve.com/ca136d6bce69265187f5e8d7a11dbb53" TargetMode="External"/><Relationship Id="rId3" Type="http://schemas.openxmlformats.org/officeDocument/2006/relationships/image" Target="../media/image1.png"/><Relationship Id="rId7" Type="http://schemas.openxmlformats.org/officeDocument/2006/relationships/hyperlink" Target="https://cleanup.picture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www.google.pt/maps/place/Pelourinho+de+Penedono/@40.9895398,-7.393798,3a,75y,90t/data=!3m8!1e2!3m6!1sAF1QipNKcbkyPZqIR7UaTaPRMqhMgQcgw3PgP9K4d5Ap!2e10!3e12!6shttps:%2F%2Flh5.googleusercontent.com%2Fp%2FAF1QipNKcbkyPZqIR7UaTaPRMqhMgQcgw3PgP9K4d5Ap%3Dw114-h86-k-no!7i2048!8i1536!4m13!1m7!3m6!1s0x0:0xf575df79e29a8d1d!2zNDDCsDU5JzIzLjgiTiA3wrAyMyc0Mi4yIlc!3b1!8m2!3d40.989952!4d-7.395051!3m4!1s0xd3c9fabd77009a1:0x55f520d68ddf8bdb!8m2!3d40.9895398!4d-7.393798" TargetMode="External"/><Relationship Id="rId5" Type="http://schemas.openxmlformats.org/officeDocument/2006/relationships/hyperlink" Target="https://www.google.pt/search?q=40.989952N+7.395051W" TargetMode="External"/><Relationship Id="rId10"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10" Type="http://schemas.openxmlformats.org/officeDocument/2006/relationships/image" Target="../media/image42.png"/><Relationship Id="rId4" Type="http://schemas.openxmlformats.org/officeDocument/2006/relationships/image" Target="../media/image2.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smi.ine.pt/Categoria" TargetMode="External"/><Relationship Id="rId13"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hyperlink" Target="https://www.google.com/search?q=PBS+nif" TargetMode="Externa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pbs.up.pt/" TargetMode="External"/><Relationship Id="rId11" Type="http://schemas.openxmlformats.org/officeDocument/2006/relationships/hyperlink" Target="http://www.sicae.pt/Detalhe.aspx?NIPC=508541832" TargetMode="External"/><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svg"/><Relationship Id="rId9" Type="http://schemas.openxmlformats.org/officeDocument/2006/relationships/hyperlink" Target="https://publicacoes.mj.pt/Pesquisa.aspx"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base.gov.pt/" TargetMode="External"/><Relationship Id="rId3" Type="http://schemas.openxmlformats.org/officeDocument/2006/relationships/image" Target="../media/image1.png"/><Relationship Id="rId7" Type="http://schemas.openxmlformats.org/officeDocument/2006/relationships/hyperlink" Target="https://www.base.gov.pt/Base4/pt/detalhe/?type=entidades&amp;id=5552"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www.base.gov.pt/Base4/pt/pesquisa/?type=entidades&amp;texto=508541832" TargetMode="External"/><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hyperlink" Target="https://www.einforma.pt/servlet/app/portal/ENTP/prod/ETIQUETA_EMPRESA_CONTRIBUINTE/nif/508541832/contribuinte/508541832" TargetMode="External"/><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iberinform.pt/empresa/64033280/associacao-porto-business-school-pbs-u-porto" TargetMode="External"/><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racius.com/pesquisa/?q=508541832&amp;_gl=1*acwfio*_up*MQ..*_ga*OTQ3ODIwODU2LjE3NDc1ODMxODc.*_ga_3PF8JNC3TN*czE3NDc1ODMxODYkbzEkZzEkdDE3NDc1ODM5NjckajAkbDAkaDE3NTU4MjM5NDUkZFN2aHFudVgxTzNaYUlyaTRZaWw5MDNNSEJWOFVLNnp5Znc."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hyperlink" Target="https://www.google.com/search?sca_esv=573754553&amp;q=%2289-qs-04%22&amp;tbm=isch" TargetMode="External"/><Relationship Id="rId13" Type="http://schemas.openxmlformats.org/officeDocument/2006/relationships/hyperlink" Target="https://www.lastvin.com/vin/Yz6Xk2RyPWGE1xjL9" TargetMode="External"/><Relationship Id="rId18" Type="http://schemas.openxmlformats.org/officeDocument/2006/relationships/image" Target="../media/image55.emf"/><Relationship Id="rId3" Type="http://schemas.openxmlformats.org/officeDocument/2006/relationships/image" Target="../media/image1.png"/><Relationship Id="rId7" Type="http://schemas.openxmlformats.org/officeDocument/2006/relationships/hyperlink" Target="https://poupaeganha.pt/wp-content/uploads/2021/10/certidao-permanente-do-registo-automovel.jpg" TargetMode="External"/><Relationship Id="rId12" Type="http://schemas.openxmlformats.org/officeDocument/2006/relationships/hyperlink" Target="https://www.consumidor.asf.com.pt/servi%C3%A7os/verificar-seguro-atrav%C3%A9s-da-matr%C3%ADcula" TargetMode="External"/><Relationship Id="rId17" Type="http://schemas.openxmlformats.org/officeDocument/2006/relationships/image" Target="../media/image54.png"/><Relationship Id="rId2" Type="http://schemas.openxmlformats.org/officeDocument/2006/relationships/notesSlide" Target="../notesSlides/notesSlide34.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hyperlink" Target="https://www.automovelonline.mj.pt/AutoOnlineProd/FrontOfficeController?action=validaMatricula&amp;url=FrontOfficeController%3Faction%3Dpedidocertidao&amp;contr=FrontOfficeController" TargetMode="External"/><Relationship Id="rId11" Type="http://schemas.openxmlformats.org/officeDocument/2006/relationships/hyperlink" Target="https://servicos.imt-ip.pt/" TargetMode="External"/><Relationship Id="rId5" Type="http://schemas.openxmlformats.org/officeDocument/2006/relationships/image" Target="../media/image3.png"/><Relationship Id="rId15" Type="http://schemas.openxmlformats.org/officeDocument/2006/relationships/image" Target="../media/image52.png"/><Relationship Id="rId10" Type="http://schemas.openxmlformats.org/officeDocument/2006/relationships/image" Target="../media/image51.png"/><Relationship Id="rId19" Type="http://schemas.openxmlformats.org/officeDocument/2006/relationships/hyperlink" Target="https://www.troyhunt.com/controlling-vehicle-features-of-nissan/" TargetMode="External"/><Relationship Id="rId4" Type="http://schemas.openxmlformats.org/officeDocument/2006/relationships/image" Target="../media/image2.svg"/><Relationship Id="rId9" Type="http://schemas.openxmlformats.org/officeDocument/2006/relationships/hyperlink" Target="https://www.automovelonline.mj.pt/AutoOnlineProd/" TargetMode="External"/><Relationship Id="rId14" Type="http://schemas.openxmlformats.org/officeDocument/2006/relationships/hyperlink" Target="http://www.imtonline.p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8.png"/><Relationship Id="rId4" Type="http://schemas.openxmlformats.org/officeDocument/2006/relationships/notesSlide" Target="../notesSlides/notesSlide35.xml"/><Relationship Id="rId9" Type="http://schemas.openxmlformats.org/officeDocument/2006/relationships/image" Target="../media/image57.sv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3.png"/><Relationship Id="rId4" Type="http://schemas.openxmlformats.org/officeDocument/2006/relationships/image" Target="../media/image2.sv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www.google.pt/search?q=%22curriculum%20vitae%22%20filetype:pdf%20inurl:upload" TargetMode="External"/><Relationship Id="rId5" Type="http://schemas.openxmlformats.org/officeDocument/2006/relationships/hyperlink" Target="https://www.google.com/search?q=%22curriculum+vitae%22+filetype%3Apdf+site%3A.pt" TargetMode="External"/><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hyperlink" Target="https://search.yahoo.com/search?p=%22recibo+de+vencimento%22+filetype%3Apdf&amp;fr2=sb-top" TargetMode="External"/><Relationship Id="rId3" Type="http://schemas.openxmlformats.org/officeDocument/2006/relationships/image" Target="../media/image1.png"/><Relationship Id="rId7" Type="http://schemas.openxmlformats.org/officeDocument/2006/relationships/hyperlink" Target="https://www.bing.com/search?q=%22recibo+de+vencimento%22+filetype:pdf+site:futureway.p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www.bing.com/search?q=%22recibo+de+vencimento%22+filetype%3Apdf" TargetMode="External"/><Relationship Id="rId5" Type="http://schemas.openxmlformats.org/officeDocument/2006/relationships/hyperlink" Target="https://www.google.pt/search?q=%22recibo+de+vencimento%22+filetype%3Apdf" TargetMode="External"/><Relationship Id="rId10" Type="http://schemas.openxmlformats.org/officeDocument/2006/relationships/image" Target="../media/image61.png"/><Relationship Id="rId4" Type="http://schemas.openxmlformats.org/officeDocument/2006/relationships/image" Target="../media/image2.svg"/><Relationship Id="rId9"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google.com/search?q=%E2%80%9Chacked+by%E2%80%9D+site:pt" TargetMode="Externa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hyperlink" Target="https://www.cncs.gov.pt/pt/notificacao-incidentes/" TargetMode="Externa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hyperlink" Target="https://www.cncs.gov.pt/" TargetMode="Externa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anacom.pt/render.jsp?categoryId=345750" TargetMode="External"/><Relationship Id="rId11" Type="http://schemas.openxmlformats.org/officeDocument/2006/relationships/hyperlink" Target="https://cibercrime.ministeriopublico.pt/" TargetMode="External"/><Relationship Id="rId5" Type="http://schemas.openxmlformats.org/officeDocument/2006/relationships/hyperlink" Target="https://dre.pt/dre/detalhe/decreto-lei/65-2021-168697988" TargetMode="External"/><Relationship Id="rId10" Type="http://schemas.openxmlformats.org/officeDocument/2006/relationships/hyperlink" Target="https://www.policiajudiciaria.pt/unc3t/" TargetMode="External"/><Relationship Id="rId4" Type="http://schemas.openxmlformats.org/officeDocument/2006/relationships/image" Target="../media/image2.svg"/><Relationship Id="rId9" Type="http://schemas.openxmlformats.org/officeDocument/2006/relationships/hyperlink" Target="https://www.cncs.gov.pt/pt/certpt/" TargetMode="External"/></Relationships>
</file>

<file path=ppt/slides/_rels/slide40.xml.rels><?xml version="1.0" encoding="UTF-8" standalone="yes"?>
<Relationships xmlns="http://schemas.openxmlformats.org/package/2006/relationships"><Relationship Id="rId8" Type="http://schemas.openxmlformats.org/officeDocument/2006/relationships/hyperlink" Target="https://www.cncs.gov.pt/docs/rel-sociedade2023-observ-cncs-dig.pdf" TargetMode="External"/><Relationship Id="rId3" Type="http://schemas.openxmlformats.org/officeDocument/2006/relationships/image" Target="../media/image1.png"/><Relationship Id="rId7" Type="http://schemas.openxmlformats.org/officeDocument/2006/relationships/hyperlink" Target="https://haveibeenpwned.com/DomainSearch"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haveibeenpwned.com/PwnedWebsites#TAPAirPortugal" TargetMode="External"/><Relationship Id="rId11" Type="http://schemas.openxmlformats.org/officeDocument/2006/relationships/image" Target="../media/image63.png"/><Relationship Id="rId5" Type="http://schemas.openxmlformats.org/officeDocument/2006/relationships/hyperlink" Target="https://haveibeenpwned.com/"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www.cncs.gov.pt/docs/rel-riscosconflitos2023-obcibercncs.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3.png"/><Relationship Id="rId4" Type="http://schemas.openxmlformats.org/officeDocument/2006/relationships/image" Target="../media/image2.sv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69.png"/><Relationship Id="rId5" Type="http://schemas.openxmlformats.org/officeDocument/2006/relationships/hyperlink" Target="https://www.shodan.io/search?query=contabilidade+port%3A445+country%3Apt" TargetMode="External"/><Relationship Id="rId10" Type="http://schemas.openxmlformats.org/officeDocument/2006/relationships/image" Target="../media/image68.png"/><Relationship Id="rId4" Type="http://schemas.openxmlformats.org/officeDocument/2006/relationships/image" Target="../media/image2.svg"/><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sv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notesSlide" Target="../notesSlides/notesSlide45.xml"/><Relationship Id="rId7" Type="http://schemas.openxmlformats.org/officeDocument/2006/relationships/image" Target="../media/image72.jpeg"/><Relationship Id="rId2" Type="http://schemas.openxmlformats.org/officeDocument/2006/relationships/slideLayout" Target="../slideLayouts/slideLayout4.xml"/><Relationship Id="rId1" Type="http://schemas.openxmlformats.org/officeDocument/2006/relationships/video" Target="https://www.youtube.com/embed/F4WZ_k0vUDM?feature=oembed" TargetMode="Externa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3.png"/><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images.shodan.io/?query=country%3Apt+screenshot.label%3Awebcam" TargetMode="External"/><Relationship Id="rId11" Type="http://schemas.openxmlformats.org/officeDocument/2006/relationships/image" Target="../media/image79.png"/><Relationship Id="rId5" Type="http://schemas.openxmlformats.org/officeDocument/2006/relationships/image" Target="../media/image3.png"/><Relationship Id="rId10" Type="http://schemas.openxmlformats.org/officeDocument/2006/relationships/image" Target="../media/image78.png"/><Relationship Id="rId4" Type="http://schemas.openxmlformats.org/officeDocument/2006/relationships/image" Target="../media/image2.svg"/><Relationship Id="rId9"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hyperlink" Target="https://images.shodan.io/" TargetMode="External"/><Relationship Id="rId13" Type="http://schemas.openxmlformats.org/officeDocument/2006/relationships/hyperlink" Target="https://images.shodan.io/?query=vnc+screenshot.label%3Aloggedin" TargetMode="External"/><Relationship Id="rId3" Type="http://schemas.openxmlformats.org/officeDocument/2006/relationships/image" Target="../media/image1.png"/><Relationship Id="rId7" Type="http://schemas.openxmlformats.org/officeDocument/2006/relationships/hyperlink" Target="https://www.shodan.io/explore" TargetMode="External"/><Relationship Id="rId12" Type="http://schemas.openxmlformats.org/officeDocument/2006/relationships/hyperlink" Target="https://images.shodan.io/?query=city%3Abraga" TargetMode="External"/><Relationship Id="rId2" Type="http://schemas.openxmlformats.org/officeDocument/2006/relationships/notesSlide" Target="../notesSlides/notesSlide49.xml"/><Relationship Id="rId16" Type="http://schemas.openxmlformats.org/officeDocument/2006/relationships/hyperlink" Target="https://www.shodan.io/search?query=contabilidade+country%3Apt" TargetMode="External"/><Relationship Id="rId1" Type="http://schemas.openxmlformats.org/officeDocument/2006/relationships/slideLayout" Target="../slideLayouts/slideLayout4.xml"/><Relationship Id="rId6" Type="http://schemas.openxmlformats.org/officeDocument/2006/relationships/hyperlink" Target="https://exposure.shodan.io/#/" TargetMode="External"/><Relationship Id="rId11" Type="http://schemas.openxmlformats.org/officeDocument/2006/relationships/hyperlink" Target="https://www.shodan.io/search?query=remote+desktop+city%3Abraga" TargetMode="External"/><Relationship Id="rId5" Type="http://schemas.openxmlformats.org/officeDocument/2006/relationships/image" Target="../media/image3.png"/><Relationship Id="rId15" Type="http://schemas.openxmlformats.org/officeDocument/2006/relationships/hyperlink" Target="https://www.shodan.io/search?query=fotos+country%3Apt" TargetMode="External"/><Relationship Id="rId10" Type="http://schemas.openxmlformats.org/officeDocument/2006/relationships/hyperlink" Target="https://www.shodan.io/search?query=remote+desktop" TargetMode="External"/><Relationship Id="rId4" Type="http://schemas.openxmlformats.org/officeDocument/2006/relationships/image" Target="../media/image2.svg"/><Relationship Id="rId9" Type="http://schemas.openxmlformats.org/officeDocument/2006/relationships/hyperlink" Target="https://maps.shodan.io/" TargetMode="External"/><Relationship Id="rId14" Type="http://schemas.openxmlformats.org/officeDocument/2006/relationships/hyperlink" Target="https://www.shodan.io/search?query=authentication+disabled+country%3A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8" Type="http://schemas.openxmlformats.org/officeDocument/2006/relationships/hyperlink" Target="https://privacy.com/" TargetMode="External"/><Relationship Id="rId3" Type="http://schemas.openxmlformats.org/officeDocument/2006/relationships/image" Target="../media/image1.png"/><Relationship Id="rId7" Type="http://schemas.openxmlformats.org/officeDocument/2006/relationships/hyperlink" Target="https://thispersondoesnotexist.com/" TargetMode="External"/><Relationship Id="rId12" Type="http://schemas.openxmlformats.org/officeDocument/2006/relationships/image" Target="../media/image85.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fakenamegenerator.com/" TargetMode="External"/><Relationship Id="rId11" Type="http://schemas.openxmlformats.org/officeDocument/2006/relationships/image" Target="../media/image3.png"/><Relationship Id="rId5" Type="http://schemas.openxmlformats.org/officeDocument/2006/relationships/hyperlink" Target="https://10minutemail.com/" TargetMode="External"/><Relationship Id="rId10" Type="http://schemas.openxmlformats.org/officeDocument/2006/relationships/hyperlink" Target="https://garrettmickley.com/sockpuppet-account-creation/" TargetMode="External"/><Relationship Id="rId4" Type="http://schemas.openxmlformats.org/officeDocument/2006/relationships/image" Target="../media/image2.svg"/><Relationship Id="rId9" Type="http://schemas.openxmlformats.org/officeDocument/2006/relationships/hyperlink" Target="https://www.secjuice.com/the-art-of-the-sock-osint-humint/"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amazon.es/-/en/dp/B0D4B16ZTW/" TargetMode="External"/><Relationship Id="rId13" Type="http://schemas.openxmlformats.org/officeDocument/2006/relationships/hyperlink" Target="https://www.osintcombine.com/" TargetMode="External"/><Relationship Id="rId18" Type="http://schemas.openxmlformats.org/officeDocument/2006/relationships/hyperlink" Target="https://cybdetective.com/" TargetMode="External"/><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hyperlink" Target="https://gralhix.com/videos/" TargetMode="External"/><Relationship Id="rId12" Type="http://schemas.openxmlformats.org/officeDocument/2006/relationships/hyperlink" Target="https://inteltechniques.com/magazine.html" TargetMode="External"/><Relationship Id="rId17" Type="http://schemas.openxmlformats.org/officeDocument/2006/relationships/hyperlink" Target="https://www.osinttechniques.com/" TargetMode="External"/><Relationship Id="rId2" Type="http://schemas.openxmlformats.org/officeDocument/2006/relationships/notesSlide" Target="../notesSlides/notesSlide52.xml"/><Relationship Id="rId16" Type="http://schemas.openxmlformats.org/officeDocument/2006/relationships/hyperlink" Target="https://osintcurio.us/" TargetMode="External"/><Relationship Id="rId20"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gralhix.com/" TargetMode="External"/><Relationship Id="rId11" Type="http://schemas.openxmlformats.org/officeDocument/2006/relationships/hyperlink" Target="https://inteltechniques.com/books.html" TargetMode="External"/><Relationship Id="rId5" Type="http://schemas.openxmlformats.org/officeDocument/2006/relationships/hyperlink" Target="https://github.com/pedroaovieira/osint" TargetMode="External"/><Relationship Id="rId15" Type="http://schemas.openxmlformats.org/officeDocument/2006/relationships/hyperlink" Target="https://www.osintdojo.com/" TargetMode="External"/><Relationship Id="rId10" Type="http://schemas.openxmlformats.org/officeDocument/2006/relationships/hyperlink" Target="https://inteltechniques.com/" TargetMode="External"/><Relationship Id="rId19" Type="http://schemas.openxmlformats.org/officeDocument/2006/relationships/hyperlink" Target="https://i-intelligence.eu/uploads/public-documents/OSINT_Handbook_2020.pdf" TargetMode="External"/><Relationship Id="rId4" Type="http://schemas.openxmlformats.org/officeDocument/2006/relationships/image" Target="../media/image2.svg"/><Relationship Id="rId9" Type="http://schemas.openxmlformats.org/officeDocument/2006/relationships/hyperlink" Target="https://2025.osintomatico.com/" TargetMode="External"/><Relationship Id="rId14" Type="http://schemas.openxmlformats.org/officeDocument/2006/relationships/hyperlink" Target="https://www.osintcombine.com/free-osint-tools/osint-bookmark-stack"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hacktoria.com/" TargetMode="External"/><Relationship Id="rId13" Type="http://schemas.openxmlformats.org/officeDocument/2006/relationships/hyperlink" Target="https://tryhackme.com/room/geolocatingimages" TargetMode="External"/><Relationship Id="rId1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hyperlink" Target="https://github.com/pedroaovieira/osint/blob/main/TraceLabs/README.md" TargetMode="External"/><Relationship Id="rId12" Type="http://schemas.openxmlformats.org/officeDocument/2006/relationships/hyperlink" Target="https://github.com/pedroaovieira/osint/tree/main/TryHackMe" TargetMode="External"/><Relationship Id="rId17" Type="http://schemas.openxmlformats.org/officeDocument/2006/relationships/image" Target="../media/image3.png"/><Relationship Id="rId2" Type="http://schemas.openxmlformats.org/officeDocument/2006/relationships/notesSlide" Target="../notesSlides/notesSlide53.xml"/><Relationship Id="rId16" Type="http://schemas.openxmlformats.org/officeDocument/2006/relationships/hyperlink" Target="https://tryhackme.com/room/sakura" TargetMode="External"/><Relationship Id="rId1" Type="http://schemas.openxmlformats.org/officeDocument/2006/relationships/slideLayout" Target="../slideLayouts/slideLayout4.xml"/><Relationship Id="rId6" Type="http://schemas.openxmlformats.org/officeDocument/2006/relationships/hyperlink" Target="https://www.tracelabs.org/initiatives/search-party" TargetMode="External"/><Relationship Id="rId11" Type="http://schemas.openxmlformats.org/officeDocument/2006/relationships/hyperlink" Target="https://tryhackme.com/" TargetMode="External"/><Relationship Id="rId5" Type="http://schemas.openxmlformats.org/officeDocument/2006/relationships/hyperlink" Target="https://gralhix.com/list-of-osint-exercises/" TargetMode="External"/><Relationship Id="rId15" Type="http://schemas.openxmlformats.org/officeDocument/2006/relationships/hyperlink" Target="https://tryhackme.com/room/ohsint" TargetMode="External"/><Relationship Id="rId10" Type="http://schemas.openxmlformats.org/officeDocument/2006/relationships/hyperlink" Target="https://kasescenarios.com/" TargetMode="External"/><Relationship Id="rId4" Type="http://schemas.openxmlformats.org/officeDocument/2006/relationships/image" Target="../media/image2.svg"/><Relationship Id="rId9" Type="http://schemas.openxmlformats.org/officeDocument/2006/relationships/hyperlink" Target="https://github.com/pedroaovieira/osint/tree/main/hacktoria" TargetMode="External"/><Relationship Id="rId14" Type="http://schemas.openxmlformats.org/officeDocument/2006/relationships/hyperlink" Target="https://tryhackme.com/room/googledork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osinttechniques.com/osint-tools.html" TargetMode="External"/><Relationship Id="rId3" Type="http://schemas.openxmlformats.org/officeDocument/2006/relationships/image" Target="../media/image1.png"/><Relationship Id="rId7" Type="http://schemas.openxmlformats.org/officeDocument/2006/relationships/hyperlink" Target="https://inteltechniques.com/tools/" TargetMode="External"/><Relationship Id="rId12"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start.me/p/L1rEYQ/osint4all" TargetMode="External"/><Relationship Id="rId11" Type="http://schemas.openxmlformats.org/officeDocument/2006/relationships/image" Target="../media/image3.png"/><Relationship Id="rId5" Type="http://schemas.openxmlformats.org/officeDocument/2006/relationships/hyperlink" Target="https://osintframework.com/" TargetMode="External"/><Relationship Id="rId10" Type="http://schemas.openxmlformats.org/officeDocument/2006/relationships/hyperlink" Target="https://www.aware-online.com/en/osint-tools/" TargetMode="External"/><Relationship Id="rId4" Type="http://schemas.openxmlformats.org/officeDocument/2006/relationships/image" Target="../media/image2.svg"/><Relationship Id="rId9" Type="http://schemas.openxmlformats.org/officeDocument/2006/relationships/hyperlink" Target="https://github.com/cipher387/osint_stuff_tool_collectio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tails.boum.org/" TargetMode="External"/><Relationship Id="rId3" Type="http://schemas.openxmlformats.org/officeDocument/2006/relationships/image" Target="../media/image1.png"/><Relationship Id="rId7" Type="http://schemas.openxmlformats.org/officeDocument/2006/relationships/hyperlink" Target="https://csilinux.com/" TargetMode="External"/><Relationship Id="rId12"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github.com/mandiant/ThreatPursuit-VM" TargetMode="External"/><Relationship Id="rId11" Type="http://schemas.openxmlformats.org/officeDocument/2006/relationships/hyperlink" Target="https://developer.microsoft.com/en-us/windows/downloads/virtual-machines/" TargetMode="External"/><Relationship Id="rId5" Type="http://schemas.openxmlformats.org/officeDocument/2006/relationships/hyperlink" Target="https://www.tracelabs.org/initiatives/osint-vm" TargetMode="External"/><Relationship Id="rId10" Type="http://schemas.openxmlformats.org/officeDocument/2006/relationships/hyperlink" Target="https://www.parrotsec.org/download/" TargetMode="External"/><Relationship Id="rId4" Type="http://schemas.openxmlformats.org/officeDocument/2006/relationships/image" Target="../media/image2.svg"/><Relationship Id="rId9" Type="http://schemas.openxmlformats.org/officeDocument/2006/relationships/hyperlink" Target="https://www.kali.org/get-kali/"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3.png"/><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tmz.com/2020/02/19/pop-smoke-dead-dies-20-murdered-home-invasion-robbery/" TargetMode="Externa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pedroaovieira/osint/tree/main/presentation/PBS" TargetMode="External"/><Relationship Id="rId3" Type="http://schemas.openxmlformats.org/officeDocument/2006/relationships/image" Target="../media/image1.png"/><Relationship Id="rId7" Type="http://schemas.openxmlformats.org/officeDocument/2006/relationships/hyperlink" Target="https://github.com/pedroaovieira/osint/tree/main/presentation/0xoposec/2025"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github.com/pedroaovieira/osint/tree/main/presentation/OID2024" TargetMode="External"/><Relationship Id="rId5" Type="http://schemas.openxmlformats.org/officeDocument/2006/relationships/hyperlink" Target="https://github.com/pedroaovieira/osint/tree/main/presentation/RootedCON" TargetMode="External"/><Relationship Id="rId4" Type="http://schemas.openxmlformats.org/officeDocument/2006/relationships/image" Target="../media/image2.svg"/><Relationship Id="rId9" Type="http://schemas.openxmlformats.org/officeDocument/2006/relationships/image" Target="../media/image3.png"/></Relationships>
</file>

<file path=ppt/slides/_rels/slide59.xml.rels><?xml version="1.0" encoding="UTF-8" standalone="yes"?>
<Relationships xmlns="http://schemas.openxmlformats.org/package/2006/relationships"><Relationship Id="rId13" Type="http://schemas.openxmlformats.org/officeDocument/2006/relationships/hyperlink" Target="https://www.parlamento.pt/Cidadania/Paginas/DadosAbertos.aspx" TargetMode="External"/><Relationship Id="rId18"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6" Type="http://schemas.openxmlformats.org/officeDocument/2006/relationships/hyperlink" Target="https://dre.tretas.org/" TargetMode="External"/><Relationship Id="rId3" Type="http://schemas.openxmlformats.org/officeDocument/2006/relationships/image" Target="../media/image1.png"/><Relationship Id="rId21" Type="http://schemas.openxmlformats.org/officeDocument/2006/relationships/image" Target="../media/image46.png"/><Relationship Id="rId34" Type="http://schemas.openxmlformats.org/officeDocument/2006/relationships/hyperlink" Target="https://www.pesquisabenspenhorados.com/" TargetMode="External"/><Relationship Id="rId7" Type="http://schemas.openxmlformats.org/officeDocument/2006/relationships/hyperlink" Target="https://www.portugal.gov.pt/" TargetMode="External"/><Relationship Id="rId12" Type="http://schemas.openxmlformats.org/officeDocument/2006/relationships/hyperlink" Target="https://www.parlamento.pt/DeputadoGP/Paginas/RegistoInteresses.aspx?BID=2061" TargetMode="External"/><Relationship Id="rId17"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25" Type="http://schemas.openxmlformats.org/officeDocument/2006/relationships/hyperlink" Target="https://diariodarepublica.pt/dr/pesquisa" TargetMode="External"/><Relationship Id="rId33" Type="http://schemas.openxmlformats.org/officeDocument/2006/relationships/hyperlink" Target="https://static.portaldasfinancas.gov.pt/app/devedores_static/de-devedores.html" TargetMode="External"/><Relationship Id="rId2" Type="http://schemas.openxmlformats.org/officeDocument/2006/relationships/notesSlide" Target="../notesSlides/notesSlide59.xml"/><Relationship Id="rId16" Type="http://schemas.openxmlformats.org/officeDocument/2006/relationships/hyperlink" Target="https://www.base.gov.pt/" TargetMode="External"/><Relationship Id="rId20" Type="http://schemas.openxmlformats.org/officeDocument/2006/relationships/hyperlink" Target="https://www.base.gov.pt/Base4/pt/estatisticas/indicadores-das-entidades-adjudicantes/" TargetMode="External"/><Relationship Id="rId29" Type="http://schemas.openxmlformats.org/officeDocument/2006/relationships/hyperlink" Target="https://igf.gov.pt/subvencoes-publicas" TargetMode="External"/><Relationship Id="rId1" Type="http://schemas.openxmlformats.org/officeDocument/2006/relationships/slideLayout" Target="../slideLayouts/slideLayout7.xml"/><Relationship Id="rId6" Type="http://schemas.openxmlformats.org/officeDocument/2006/relationships/hyperlink" Target="https://www.portugal.gov.pt/pt/gc24/primeiro-ministro" TargetMode="External"/><Relationship Id="rId11" Type="http://schemas.openxmlformats.org/officeDocument/2006/relationships/hyperlink" Target="https://www.parlamento.pt/DeputadoGP/Paginas/XIIL_RegInteresses.aspx?BID=1561&amp;leg=XIII" TargetMode="External"/><Relationship Id="rId24" Type="http://schemas.openxmlformats.org/officeDocument/2006/relationships/image" Target="../media/image43.png"/><Relationship Id="rId32" Type="http://schemas.openxmlformats.org/officeDocument/2006/relationships/hyperlink" Target="https://www.seg-social.pt/lista-de-devedores-na-seguranca-social" TargetMode="External"/><Relationship Id="rId5" Type="http://schemas.openxmlformats.org/officeDocument/2006/relationships/hyperlink" Target="https://www.portugal.gov.pt/pt/gc24/governo/composicao" TargetMode="External"/><Relationship Id="rId15" Type="http://schemas.openxmlformats.org/officeDocument/2006/relationships/image" Target="../media/image89.png"/><Relationship Id="rId23" Type="http://schemas.openxmlformats.org/officeDocument/2006/relationships/hyperlink" Target="https://publicacoes.mj.pt/Index.aspx" TargetMode="External"/><Relationship Id="rId28" Type="http://schemas.openxmlformats.org/officeDocument/2006/relationships/image" Target="../media/image90.png"/><Relationship Id="rId36" Type="http://schemas.openxmlformats.org/officeDocument/2006/relationships/image" Target="../media/image3.png"/><Relationship Id="rId10" Type="http://schemas.openxmlformats.org/officeDocument/2006/relationships/hyperlink" Target="https://www.parlamento.pt/DeputadoGP/Paginas/Biografia.aspx?BID=2061" TargetMode="External"/><Relationship Id="rId19" Type="http://schemas.openxmlformats.org/officeDocument/2006/relationships/hyperlink" Target="https://www.base.gov.pt/Base4/pt/pesquisa/?type=entidades&amp;texto=" TargetMode="External"/><Relationship Id="rId31" Type="http://schemas.openxmlformats.org/officeDocument/2006/relationships/hyperlink" Target="https://www.citius.mj.pt/portal/consultas/ConsultasVenda.aspx" TargetMode="External"/><Relationship Id="rId4" Type="http://schemas.openxmlformats.org/officeDocument/2006/relationships/image" Target="../media/image2.svg"/><Relationship Id="rId9" Type="http://schemas.openxmlformats.org/officeDocument/2006/relationships/hyperlink" Target="https://www.parlamento.pt/DeputadoGP/Paginas/Deputados_ef.aspx" TargetMode="External"/><Relationship Id="rId14" Type="http://schemas.openxmlformats.org/officeDocument/2006/relationships/hyperlink" Target="https://www.parlamento.pt/" TargetMode="External"/><Relationship Id="rId22" Type="http://schemas.openxmlformats.org/officeDocument/2006/relationships/hyperlink" Target="https://publicacoes.mj.pt/Pesquisa.aspx" TargetMode="External"/><Relationship Id="rId27" Type="http://schemas.openxmlformats.org/officeDocument/2006/relationships/hyperlink" Target="https://diariodarepublica.pt/" TargetMode="External"/><Relationship Id="rId30" Type="http://schemas.openxmlformats.org/officeDocument/2006/relationships/hyperlink" Target="https://www.citius.mj.pt/portal/execucoes/listapublicaexecucoes.aspx" TargetMode="External"/><Relationship Id="rId35" Type="http://schemas.openxmlformats.org/officeDocument/2006/relationships/hyperlink" Target="https://www.penhorado.pt/" TargetMode="External"/><Relationship Id="rId8"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linkedin.com/in/pedroaovieira/overlay/about-this-profile/" TargetMode="Externa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3A16-49D7-B7A7-A2BD-35DEDB7EE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74C30-24C9-E312-625B-8C79858046FB}"/>
              </a:ext>
            </a:extLst>
          </p:cNvPr>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pic>
        <p:nvPicPr>
          <p:cNvPr id="15" name="Picture 14">
            <a:extLst>
              <a:ext uri="{FF2B5EF4-FFF2-40B4-BE49-F238E27FC236}">
                <a16:creationId xmlns:a16="http://schemas.microsoft.com/office/drawing/2014/main" id="{3CE47319-5F01-7993-A30A-89A785BB41D0}"/>
              </a:ext>
            </a:extLst>
          </p:cNvPr>
          <p:cNvPicPr>
            <a:picLocks noChangeAspect="1"/>
          </p:cNvPicPr>
          <p:nvPr/>
        </p:nvPicPr>
        <p:blipFill>
          <a:blip r:embed="rId5"/>
          <a:stretch>
            <a:fillRect/>
          </a:stretch>
        </p:blipFill>
        <p:spPr>
          <a:xfrm>
            <a:off x="381000" y="552138"/>
            <a:ext cx="1635002" cy="427085"/>
          </a:xfrm>
          <a:prstGeom prst="rect">
            <a:avLst/>
          </a:prstGeom>
        </p:spPr>
      </p:pic>
      <p:sp>
        <p:nvSpPr>
          <p:cNvPr id="3" name="TextBox 7">
            <a:extLst>
              <a:ext uri="{FF2B5EF4-FFF2-40B4-BE49-F238E27FC236}">
                <a16:creationId xmlns:a16="http://schemas.microsoft.com/office/drawing/2014/main" id="{CAE0208E-7BDD-B183-16D1-84545AF80BE4}"/>
              </a:ext>
            </a:extLst>
          </p:cNvPr>
          <p:cNvSpPr txBox="1"/>
          <p:nvPr/>
        </p:nvSpPr>
        <p:spPr>
          <a:xfrm>
            <a:off x="4091388" y="8163950"/>
            <a:ext cx="10105224" cy="1015663"/>
          </a:xfrm>
          <a:prstGeom prst="rect">
            <a:avLst/>
          </a:prstGeom>
        </p:spPr>
        <p:txBody>
          <a:bodyPr wrap="square" lIns="0" tIns="0" rIns="0" bIns="0" rtlCol="0" anchor="t">
            <a:spAutoFit/>
          </a:bodyPr>
          <a:lstStyle/>
          <a:p>
            <a:pPr algn="ctr"/>
            <a:r>
              <a:rPr lang="en-US" sz="6600" b="1" dirty="0">
                <a:solidFill>
                  <a:srgbClr val="343434"/>
                </a:solidFill>
                <a:latin typeface="Cooper Hewitt Bold"/>
                <a:ea typeface="Cooper Hewitt Bold"/>
                <a:cs typeface="Cooper Hewitt Bold"/>
                <a:sym typeface="Cooper Hewitt Bold"/>
              </a:rPr>
              <a:t>Porto Business  School</a:t>
            </a:r>
          </a:p>
        </p:txBody>
      </p:sp>
      <p:sp>
        <p:nvSpPr>
          <p:cNvPr id="4" name="TextBox 3">
            <a:extLst>
              <a:ext uri="{FF2B5EF4-FFF2-40B4-BE49-F238E27FC236}">
                <a16:creationId xmlns:a16="http://schemas.microsoft.com/office/drawing/2014/main" id="{C26BA444-571D-6FA9-9180-52409F4F4808}"/>
              </a:ext>
            </a:extLst>
          </p:cNvPr>
          <p:cNvSpPr txBox="1"/>
          <p:nvPr/>
        </p:nvSpPr>
        <p:spPr>
          <a:xfrm>
            <a:off x="8127441" y="9208413"/>
            <a:ext cx="2033116" cy="430887"/>
          </a:xfrm>
          <a:prstGeom prst="rect">
            <a:avLst/>
          </a:prstGeom>
        </p:spPr>
        <p:txBody>
          <a:bodyPr wrap="square" lIns="0" tIns="0" rIns="0" bIns="0" rtlCol="0" anchor="t">
            <a:spAutoFit/>
          </a:bodyPr>
          <a:lstStyle/>
          <a:p>
            <a:r>
              <a:rPr lang="en-US" sz="2800" dirty="0">
                <a:solidFill>
                  <a:srgbClr val="343434"/>
                </a:solidFill>
                <a:latin typeface="Cooper Hewitt"/>
                <a:ea typeface="Cooper Hewitt"/>
                <a:cs typeface="Cooper Hewitt"/>
                <a:sym typeface="Cooper Hewitt"/>
              </a:rPr>
              <a:t>19/05/2025</a:t>
            </a:r>
          </a:p>
        </p:txBody>
      </p:sp>
      <p:pic>
        <p:nvPicPr>
          <p:cNvPr id="8" name="Picture 7">
            <a:extLst>
              <a:ext uri="{FF2B5EF4-FFF2-40B4-BE49-F238E27FC236}">
                <a16:creationId xmlns:a16="http://schemas.microsoft.com/office/drawing/2014/main" id="{7E57D36F-8357-8C88-5922-67DB26B52C28}"/>
              </a:ext>
            </a:extLst>
          </p:cNvPr>
          <p:cNvPicPr>
            <a:picLocks noChangeAspect="1"/>
          </p:cNvPicPr>
          <p:nvPr/>
        </p:nvPicPr>
        <p:blipFill>
          <a:blip r:embed="rId6"/>
          <a:stretch>
            <a:fillRect/>
          </a:stretch>
        </p:blipFill>
        <p:spPr>
          <a:xfrm>
            <a:off x="5931926" y="1346537"/>
            <a:ext cx="6424146" cy="6424146"/>
          </a:xfrm>
          <a:prstGeom prst="rect">
            <a:avLst/>
          </a:prstGeom>
        </p:spPr>
      </p:pic>
    </p:spTree>
    <p:extLst>
      <p:ext uri="{BB962C8B-B14F-4D97-AF65-F5344CB8AC3E}">
        <p14:creationId xmlns:p14="http://schemas.microsoft.com/office/powerpoint/2010/main" val="191151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B1C9-1DCA-5558-0F4B-4B3DC00FFD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47DADB-6230-6D6F-79A8-17FF8AC038F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01EB2AA-EAE3-0E49-A60B-246DBC3ABBE1}"/>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Store Credit</a:t>
            </a:r>
          </a:p>
        </p:txBody>
      </p:sp>
      <p:sp>
        <p:nvSpPr>
          <p:cNvPr id="4" name="TextBox 15">
            <a:extLst>
              <a:ext uri="{FF2B5EF4-FFF2-40B4-BE49-F238E27FC236}">
                <a16:creationId xmlns:a16="http://schemas.microsoft.com/office/drawing/2014/main" id="{6FFD4428-8043-839E-6119-B32C68CF8FE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AA595C7-810B-322E-1AE1-7F9F5BB962F6}"/>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endParaRPr lang="en-US" sz="3200" dirty="0">
              <a:latin typeface="+mj-lt"/>
            </a:endParaRPr>
          </a:p>
          <a:p>
            <a:r>
              <a:rPr lang="en-US" sz="3200" dirty="0">
                <a:latin typeface="+mj-lt"/>
              </a:rPr>
              <a:t>Buying a book for almost no money </a:t>
            </a:r>
          </a:p>
          <a:p>
            <a:pPr lvl="1"/>
            <a:r>
              <a:rPr lang="en-US" sz="2800" dirty="0">
                <a:latin typeface="+mj-lt"/>
              </a:rPr>
              <a:t>How I was able to get money just by having the right information</a:t>
            </a:r>
          </a:p>
          <a:p>
            <a:pPr lvl="1"/>
            <a:r>
              <a:rPr lang="en-US" sz="2800" dirty="0">
                <a:latin typeface="+mj-lt"/>
              </a:rPr>
              <a:t>Store clerk asked for store customer card</a:t>
            </a:r>
          </a:p>
          <a:p>
            <a:pPr lvl="1"/>
            <a:r>
              <a:rPr lang="en-US" sz="2800" dirty="0">
                <a:latin typeface="+mj-lt"/>
              </a:rPr>
              <a:t>Gave mobile number and full name</a:t>
            </a:r>
          </a:p>
          <a:p>
            <a:pPr lvl="1"/>
            <a:r>
              <a:rPr lang="en-US" sz="2800" dirty="0">
                <a:latin typeface="+mj-lt"/>
              </a:rPr>
              <a:t>Store clerk asked if I wanted to use balance credit</a:t>
            </a:r>
          </a:p>
          <a:p>
            <a:pPr lvl="1"/>
            <a:r>
              <a:rPr lang="en-US" sz="2800" dirty="0">
                <a:latin typeface="+mj-lt"/>
              </a:rPr>
              <a:t>I accepted and little had to pay</a:t>
            </a:r>
          </a:p>
          <a:p>
            <a:pPr lvl="1"/>
            <a:r>
              <a:rPr lang="en-US" sz="2800" b="1" dirty="0">
                <a:latin typeface="+mj-lt"/>
              </a:rPr>
              <a:t>Mobile number and full name were not mine</a:t>
            </a:r>
          </a:p>
        </p:txBody>
      </p:sp>
      <p:pic>
        <p:nvPicPr>
          <p:cNvPr id="13" name="Picture 12">
            <a:extLst>
              <a:ext uri="{FF2B5EF4-FFF2-40B4-BE49-F238E27FC236}">
                <a16:creationId xmlns:a16="http://schemas.microsoft.com/office/drawing/2014/main" id="{FA1A4136-A596-06E2-3F6C-B3686944167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36509534-3659-80B0-44F3-DC7F9198DB4E}"/>
              </a:ext>
            </a:extLst>
          </p:cNvPr>
          <p:cNvPicPr>
            <a:picLocks noChangeAspect="1"/>
          </p:cNvPicPr>
          <p:nvPr/>
        </p:nvPicPr>
        <p:blipFill>
          <a:blip r:embed="rId6"/>
          <a:stretch>
            <a:fillRect/>
          </a:stretch>
        </p:blipFill>
        <p:spPr>
          <a:xfrm>
            <a:off x="11430000" y="2584642"/>
            <a:ext cx="5849166" cy="5849166"/>
          </a:xfrm>
          <a:prstGeom prst="rect">
            <a:avLst/>
          </a:prstGeom>
        </p:spPr>
      </p:pic>
      <p:sp>
        <p:nvSpPr>
          <p:cNvPr id="5" name="TextBox 10">
            <a:extLst>
              <a:ext uri="{FF2B5EF4-FFF2-40B4-BE49-F238E27FC236}">
                <a16:creationId xmlns:a16="http://schemas.microsoft.com/office/drawing/2014/main" id="{25C23C23-C87E-84FE-7EAD-220BCBF569F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EBCE24D-4EDC-7523-7FFA-39FEA26C3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FAD4A08-B104-2B68-1F6D-B3AF8C1278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1075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441D-D5B9-FE4D-0818-1FDED16903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BB8361-D3C8-6BBF-D1C5-59B757F697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4682AC-18CF-D29D-E9EB-5257F0C0047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Customer Information (RGPD) </a:t>
            </a:r>
          </a:p>
        </p:txBody>
      </p:sp>
      <p:sp>
        <p:nvSpPr>
          <p:cNvPr id="4" name="TextBox 15">
            <a:extLst>
              <a:ext uri="{FF2B5EF4-FFF2-40B4-BE49-F238E27FC236}">
                <a16:creationId xmlns:a16="http://schemas.microsoft.com/office/drawing/2014/main" id="{36E459E9-DBA3-1C6B-15EC-E99C18B7CD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DBAFEBD6-0DB1-D8B3-BC8D-E3928653DB3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Requesting invoice with NIF (not mine)</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Adding store loyalty card with phone number</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Updating someone’s client data in store counter</a:t>
            </a:r>
          </a:p>
          <a:p>
            <a:pPr lvl="1"/>
            <a:r>
              <a:rPr lang="en-US" sz="2800" dirty="0">
                <a:latin typeface="+mj-lt"/>
              </a:rPr>
              <a:t>Phone number</a:t>
            </a:r>
          </a:p>
          <a:p>
            <a:pPr lvl="1"/>
            <a:r>
              <a:rPr lang="en-US" sz="2800" dirty="0">
                <a:latin typeface="+mj-lt"/>
              </a:rPr>
              <a:t>Email and address</a:t>
            </a:r>
          </a:p>
        </p:txBody>
      </p:sp>
      <p:pic>
        <p:nvPicPr>
          <p:cNvPr id="13" name="Picture 12">
            <a:extLst>
              <a:ext uri="{FF2B5EF4-FFF2-40B4-BE49-F238E27FC236}">
                <a16:creationId xmlns:a16="http://schemas.microsoft.com/office/drawing/2014/main" id="{893E74A1-7B05-2DC4-B9E7-A244C2911F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CEF1C86E-04AC-7F7D-8A66-2F5068389A8F}"/>
              </a:ext>
            </a:extLst>
          </p:cNvPr>
          <p:cNvPicPr>
            <a:picLocks noChangeAspect="1"/>
          </p:cNvPicPr>
          <p:nvPr/>
        </p:nvPicPr>
        <p:blipFill>
          <a:blip r:embed="rId6"/>
          <a:stretch>
            <a:fillRect/>
          </a:stretch>
        </p:blipFill>
        <p:spPr>
          <a:xfrm>
            <a:off x="11524434" y="2647134"/>
            <a:ext cx="5849166" cy="5849166"/>
          </a:xfrm>
          <a:prstGeom prst="rect">
            <a:avLst/>
          </a:prstGeom>
        </p:spPr>
      </p:pic>
      <p:sp>
        <p:nvSpPr>
          <p:cNvPr id="5" name="TextBox 10">
            <a:extLst>
              <a:ext uri="{FF2B5EF4-FFF2-40B4-BE49-F238E27FC236}">
                <a16:creationId xmlns:a16="http://schemas.microsoft.com/office/drawing/2014/main" id="{8E4D2CCE-2E44-F2B6-C368-46DD56999F1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2F03683-7511-C5EB-7770-D42BF3DEFA6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82BEF16-9E89-BD45-4662-EA6ACF27786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4903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CD2E-0EE5-FF4B-1C00-6DEB823FE2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7E905C-C04D-956A-F703-7F3615EF8F48}"/>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6F6AE071-8166-769C-8D8B-52AC4E0B309B}"/>
              </a:ext>
            </a:extLst>
          </p:cNvPr>
          <p:cNvSpPr txBox="1"/>
          <p:nvPr/>
        </p:nvSpPr>
        <p:spPr>
          <a:xfrm>
            <a:off x="2895600" y="4352841"/>
            <a:ext cx="5410200"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3" name="TextBox 15">
            <a:extLst>
              <a:ext uri="{FF2B5EF4-FFF2-40B4-BE49-F238E27FC236}">
                <a16:creationId xmlns:a16="http://schemas.microsoft.com/office/drawing/2014/main" id="{BB7B19A3-31DF-B146-0E16-8625B38550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19DB8B6E-8AB3-2C5C-B712-CDA2A08170B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0FAC191B-F071-DB46-5EB5-041B9C18B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2481207"/>
            <a:ext cx="5849166" cy="5849166"/>
          </a:xfrm>
          <a:prstGeom prst="rect">
            <a:avLst/>
          </a:prstGeom>
        </p:spPr>
      </p:pic>
      <p:sp>
        <p:nvSpPr>
          <p:cNvPr id="4" name="TextBox 10">
            <a:extLst>
              <a:ext uri="{FF2B5EF4-FFF2-40B4-BE49-F238E27FC236}">
                <a16:creationId xmlns:a16="http://schemas.microsoft.com/office/drawing/2014/main" id="{D96C662C-8391-EC43-872C-C7ADA646594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CEE6A2-BB86-57CC-9522-8D9FC4AC6B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8BC78DB-B18F-4341-0529-160C10823A4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1945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Definition</a:t>
            </a:r>
            <a:endParaRPr lang="en-BS" sz="4800" b="1" dirty="0"/>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a:t>
            </a:r>
            <a:r>
              <a:rPr lang="en-US" sz="2800"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Wikipedia</a:t>
            </a:r>
            <a:r>
              <a:rPr lang="en-US" dirty="0"/>
              <a:t>)</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8F8FCD2D-57F6-F621-E4D3-C02DEAF0C821}"/>
              </a:ext>
            </a:extLst>
          </p:cNvPr>
          <p:cNvPicPr>
            <a:picLocks noChangeAspect="1"/>
          </p:cNvPicPr>
          <p:nvPr/>
        </p:nvPicPr>
        <p:blipFill>
          <a:blip r:embed="rId6"/>
          <a:stretch>
            <a:fillRect/>
          </a:stretch>
        </p:blipFill>
        <p:spPr>
          <a:xfrm>
            <a:off x="381000" y="552138"/>
            <a:ext cx="1635002" cy="427085"/>
          </a:xfrm>
          <a:prstGeom prst="rect">
            <a:avLst/>
          </a:prstGeom>
        </p:spPr>
      </p:pic>
      <p:sp>
        <p:nvSpPr>
          <p:cNvPr id="12" name="Freeform 10">
            <a:extLst>
              <a:ext uri="{FF2B5EF4-FFF2-40B4-BE49-F238E27FC236}">
                <a16:creationId xmlns:a16="http://schemas.microsoft.com/office/drawing/2014/main" id="{5DFA418D-A41E-05C0-3A80-C37FED8862BB}"/>
              </a:ext>
            </a:extLst>
          </p:cNvPr>
          <p:cNvSpPr/>
          <p:nvPr/>
        </p:nvSpPr>
        <p:spPr>
          <a:xfrm>
            <a:off x="11974882" y="4030433"/>
            <a:ext cx="5334000" cy="3463279"/>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BS"/>
          </a:p>
        </p:txBody>
      </p:sp>
      <p:sp>
        <p:nvSpPr>
          <p:cNvPr id="5" name="TextBox 10">
            <a:extLst>
              <a:ext uri="{FF2B5EF4-FFF2-40B4-BE49-F238E27FC236}">
                <a16:creationId xmlns:a16="http://schemas.microsoft.com/office/drawing/2014/main" id="{FAAC2188-4312-0213-A938-1B9E30BA40A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9F00BF0-EE1E-35E1-042C-B6AAA6AFA86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3D92DF8D-F43A-538D-6233-0C18F6C05D7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8380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C0BD-537F-8F2F-39BE-1564A66BD5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94306-5984-C697-F508-584960488B64}"/>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38371220-B881-EC5E-2591-F588EFED1FF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9CC0E13D-F5E9-868C-338E-AC7D5E66F4C0}"/>
              </a:ext>
            </a:extLst>
          </p:cNvPr>
          <p:cNvPicPr>
            <a:picLocks noChangeAspect="1"/>
          </p:cNvPicPr>
          <p:nvPr/>
        </p:nvPicPr>
        <p:blipFill>
          <a:blip r:embed="rId5"/>
          <a:stretch>
            <a:fillRect/>
          </a:stretch>
        </p:blipFill>
        <p:spPr>
          <a:xfrm>
            <a:off x="381000" y="552138"/>
            <a:ext cx="1635002" cy="427085"/>
          </a:xfrm>
          <a:prstGeom prst="rect">
            <a:avLst/>
          </a:prstGeom>
        </p:spPr>
      </p:pic>
      <p:sp>
        <p:nvSpPr>
          <p:cNvPr id="8" name="TextBox 7">
            <a:extLst>
              <a:ext uri="{FF2B5EF4-FFF2-40B4-BE49-F238E27FC236}">
                <a16:creationId xmlns:a16="http://schemas.microsoft.com/office/drawing/2014/main" id="{510BC178-E110-44E1-DE04-164E5E382CD5}"/>
              </a:ext>
            </a:extLst>
          </p:cNvPr>
          <p:cNvSpPr txBox="1"/>
          <p:nvPr/>
        </p:nvSpPr>
        <p:spPr>
          <a:xfrm>
            <a:off x="1066800" y="4352841"/>
            <a:ext cx="16992599"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 Time</a:t>
            </a:r>
          </a:p>
        </p:txBody>
      </p:sp>
      <p:sp>
        <p:nvSpPr>
          <p:cNvPr id="9" name="Content Placeholder 2">
            <a:extLst>
              <a:ext uri="{FF2B5EF4-FFF2-40B4-BE49-F238E27FC236}">
                <a16:creationId xmlns:a16="http://schemas.microsoft.com/office/drawing/2014/main" id="{408F4155-8EA1-8561-C197-78B048BE451B}"/>
              </a:ext>
            </a:extLst>
          </p:cNvPr>
          <p:cNvSpPr txBox="1">
            <a:spLocks/>
          </p:cNvSpPr>
          <p:nvPr/>
        </p:nvSpPr>
        <p:spPr>
          <a:xfrm>
            <a:off x="5257800" y="6458739"/>
            <a:ext cx="4782058" cy="896139"/>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3200" dirty="0">
                <a:latin typeface="+mj-lt"/>
              </a:rPr>
              <a:t>“Information is not knowledge”</a:t>
            </a:r>
          </a:p>
          <a:p>
            <a:pPr marL="0" indent="0" algn="r">
              <a:buNone/>
            </a:pPr>
            <a:r>
              <a:rPr lang="en-US" sz="3200" dirty="0">
                <a:latin typeface="+mj-lt"/>
              </a:rPr>
              <a:t>Albert Einstein</a:t>
            </a:r>
          </a:p>
          <a:p>
            <a:pPr marL="0" indent="0">
              <a:buNone/>
            </a:pPr>
            <a:endParaRPr lang="pt-PT" sz="3200" dirty="0">
              <a:latin typeface="+mj-lt"/>
            </a:endParaRPr>
          </a:p>
        </p:txBody>
      </p:sp>
      <p:pic>
        <p:nvPicPr>
          <p:cNvPr id="7" name="Picture 6">
            <a:extLst>
              <a:ext uri="{FF2B5EF4-FFF2-40B4-BE49-F238E27FC236}">
                <a16:creationId xmlns:a16="http://schemas.microsoft.com/office/drawing/2014/main" id="{33991729-5ECF-2D73-A6C4-F4FDBEF72D91}"/>
              </a:ext>
            </a:extLst>
          </p:cNvPr>
          <p:cNvPicPr>
            <a:picLocks noChangeAspect="1"/>
          </p:cNvPicPr>
          <p:nvPr/>
        </p:nvPicPr>
        <p:blipFill>
          <a:blip r:embed="rId6"/>
          <a:stretch>
            <a:fillRect/>
          </a:stretch>
        </p:blipFill>
        <p:spPr>
          <a:xfrm>
            <a:off x="11516116" y="2871786"/>
            <a:ext cx="5077534" cy="5068007"/>
          </a:xfrm>
          <a:prstGeom prst="rect">
            <a:avLst/>
          </a:prstGeom>
        </p:spPr>
      </p:pic>
      <p:sp>
        <p:nvSpPr>
          <p:cNvPr id="4" name="TextBox 10">
            <a:extLst>
              <a:ext uri="{FF2B5EF4-FFF2-40B4-BE49-F238E27FC236}">
                <a16:creationId xmlns:a16="http://schemas.microsoft.com/office/drawing/2014/main" id="{5513A132-BD06-9BBF-DA9A-8C7EEB23F9C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99C36492-7993-15FD-D3EE-A67C46233DE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5E8889F7-BD8D-DDA5-4A01-0CDBDB6C9FE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5259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992C-C11A-90CD-5DC6-9A0AA79FFD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FD1B54-A87B-FEED-DDED-FDE1B101AE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EC1EFBA-2383-4DAE-927E-52DCD08138E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a:t>
            </a:r>
          </a:p>
        </p:txBody>
      </p:sp>
      <p:sp>
        <p:nvSpPr>
          <p:cNvPr id="4" name="TextBox 15">
            <a:extLst>
              <a:ext uri="{FF2B5EF4-FFF2-40B4-BE49-F238E27FC236}">
                <a16:creationId xmlns:a16="http://schemas.microsoft.com/office/drawing/2014/main" id="{0502C3CA-E3F6-2EC1-C1C6-CEDA27C0462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A80A31-8D6D-1107-76F3-8FC1E99A0329}"/>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Starting with just a name</a:t>
            </a:r>
          </a:p>
          <a:p>
            <a:pPr lvl="1"/>
            <a:r>
              <a:rPr lang="en-US" sz="2800" dirty="0">
                <a:latin typeface="+mj-lt"/>
              </a:rPr>
              <a:t>Pedro António Oliveira Vieira </a:t>
            </a:r>
          </a:p>
          <a:p>
            <a:r>
              <a:rPr lang="en-US" sz="3200" dirty="0">
                <a:latin typeface="+mj-lt"/>
              </a:rPr>
              <a:t>Google (</a:t>
            </a:r>
            <a:r>
              <a:rPr lang="en-US" sz="35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a:t>
            </a:r>
            <a:r>
              <a:rPr lang="en-US" sz="35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 Company (</a:t>
            </a:r>
            <a:r>
              <a:rPr lang="en-US" sz="35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LinkedIn (</a:t>
            </a:r>
            <a:r>
              <a:rPr lang="en-US" sz="30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1"/>
            <a:r>
              <a:rPr lang="en-US" sz="2800" dirty="0">
                <a:latin typeface="+mj-lt"/>
              </a:rPr>
              <a:t>Anonymous view (Just keep trying)</a:t>
            </a:r>
          </a:p>
          <a:p>
            <a:pPr lvl="1"/>
            <a:r>
              <a:rPr lang="en-US" sz="2800" dirty="0">
                <a:latin typeface="+mj-lt"/>
              </a:rPr>
              <a:t>Public profile was showing way too much</a:t>
            </a:r>
          </a:p>
          <a:p>
            <a:endParaRPr lang="en-US" sz="3200" dirty="0">
              <a:latin typeface="+mj-lt"/>
            </a:endParaRPr>
          </a:p>
          <a:p>
            <a:r>
              <a:rPr lang="en-US" sz="3200" dirty="0">
                <a:latin typeface="+mj-lt"/>
              </a:rPr>
              <a:t>My GitHub notes (</a:t>
            </a:r>
            <a:r>
              <a:rPr lang="en-US" sz="30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Search, and then search again</a:t>
            </a:r>
          </a:p>
        </p:txBody>
      </p:sp>
      <p:pic>
        <p:nvPicPr>
          <p:cNvPr id="13" name="Picture 12">
            <a:extLst>
              <a:ext uri="{FF2B5EF4-FFF2-40B4-BE49-F238E27FC236}">
                <a16:creationId xmlns:a16="http://schemas.microsoft.com/office/drawing/2014/main" id="{009047E0-A049-828A-6A7B-D1329DEB9EE0}"/>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5" name="Picture 4" descr="A person wearing sunglasses&#10;&#10;Description automatically generated with medium confidence">
            <a:extLst>
              <a:ext uri="{FF2B5EF4-FFF2-40B4-BE49-F238E27FC236}">
                <a16:creationId xmlns:a16="http://schemas.microsoft.com/office/drawing/2014/main" id="{C52C897B-2A28-3DC5-DB66-37AAF49AB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77446" y="2960482"/>
            <a:ext cx="3247214" cy="5443397"/>
          </a:xfrm>
          <a:prstGeom prst="rect">
            <a:avLst/>
          </a:prstGeom>
        </p:spPr>
      </p:pic>
      <p:sp>
        <p:nvSpPr>
          <p:cNvPr id="6" name="TextBox 10">
            <a:extLst>
              <a:ext uri="{FF2B5EF4-FFF2-40B4-BE49-F238E27FC236}">
                <a16:creationId xmlns:a16="http://schemas.microsoft.com/office/drawing/2014/main" id="{AAE7F4E4-FCBC-4C03-D47A-08284289055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6400595-5D77-2BF4-5EC6-91F7215AB26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D20D555-E273-1FA0-D5E4-010E1DE2229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75150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3229-ABDC-8D41-E32E-C0CB28897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24C25-27A8-69C6-BA75-3BCB94518E0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EDA49-7389-4BD9-3DC3-707942C0D59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 – AI version</a:t>
            </a:r>
          </a:p>
        </p:txBody>
      </p:sp>
      <p:sp>
        <p:nvSpPr>
          <p:cNvPr id="4" name="TextBox 15">
            <a:extLst>
              <a:ext uri="{FF2B5EF4-FFF2-40B4-BE49-F238E27FC236}">
                <a16:creationId xmlns:a16="http://schemas.microsoft.com/office/drawing/2014/main" id="{A5675FC5-4126-9573-1DCA-D8E29D8C9652}"/>
              </a:ext>
            </a:extLst>
          </p:cNvPr>
          <p:cNvSpPr txBox="1"/>
          <p:nvPr/>
        </p:nvSpPr>
        <p:spPr>
          <a:xfrm>
            <a:off x="16253563" y="9372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B5F7F6C1-7C44-F1A5-7AC7-0D8BDA7CF234}"/>
              </a:ext>
            </a:extLst>
          </p:cNvPr>
          <p:cNvPicPr>
            <a:picLocks noChangeAspect="1"/>
          </p:cNvPicPr>
          <p:nvPr/>
        </p:nvPicPr>
        <p:blipFill>
          <a:blip r:embed="rId5"/>
          <a:stretch>
            <a:fillRect/>
          </a:stretch>
        </p:blipFill>
        <p:spPr>
          <a:xfrm>
            <a:off x="381000" y="552138"/>
            <a:ext cx="1635002" cy="427085"/>
          </a:xfrm>
          <a:prstGeom prst="rect">
            <a:avLst/>
          </a:prstGeom>
        </p:spPr>
      </p:pic>
      <p:sp>
        <p:nvSpPr>
          <p:cNvPr id="10" name="Content Placeholder 4">
            <a:extLst>
              <a:ext uri="{FF2B5EF4-FFF2-40B4-BE49-F238E27FC236}">
                <a16:creationId xmlns:a16="http://schemas.microsoft.com/office/drawing/2014/main" id="{B00F552E-8664-9465-36DD-8170E02EAC8C}"/>
              </a:ext>
            </a:extLst>
          </p:cNvPr>
          <p:cNvSpPr>
            <a:spLocks noGrp="1"/>
          </p:cNvSpPr>
          <p:nvPr>
            <p:ph sz="half" idx="1"/>
          </p:nvPr>
        </p:nvSpPr>
        <p:spPr>
          <a:xfrm>
            <a:off x="860254" y="3848100"/>
            <a:ext cx="8131346" cy="6004284"/>
          </a:xfrm>
        </p:spPr>
        <p:txBody>
          <a:bodyPr>
            <a:normAutofit/>
          </a:bodyPr>
          <a:lstStyle/>
          <a:p>
            <a:pPr marL="0" indent="0">
              <a:buNone/>
            </a:pPr>
            <a:r>
              <a:rPr lang="en-US" sz="2400" b="1" dirty="0"/>
              <a:t>🛡️ Career Highlights</a:t>
            </a:r>
          </a:p>
          <a:p>
            <a:pPr marL="0" indent="0">
              <a:buNone/>
            </a:pPr>
            <a:endParaRPr lang="en-US" sz="2400" dirty="0"/>
          </a:p>
          <a:p>
            <a:pPr marL="0" indent="0">
              <a:buNone/>
            </a:pPr>
            <a:r>
              <a:rPr lang="en-US" sz="2400" b="1" dirty="0"/>
              <a:t>Top EC-Council Ethical Hacker:</a:t>
            </a:r>
            <a:r>
              <a:rPr lang="en-US" sz="2400" dirty="0"/>
              <a:t> In January 2022, Pedro Vieira achieved the highest score globally on the EC-Council’s Certified Ethical Hacker (C|EH) Practical exam, earning the prestigious C|EH Master credential. </a:t>
            </a:r>
          </a:p>
          <a:p>
            <a:pPr marL="0" indent="0">
              <a:buNone/>
            </a:pPr>
            <a:endParaRPr lang="en-US" sz="2400" dirty="0"/>
          </a:p>
          <a:p>
            <a:pPr marL="0" indent="0">
              <a:buNone/>
            </a:pPr>
            <a:r>
              <a:rPr lang="en-US" sz="2400" b="1" dirty="0"/>
              <a:t>Conference Speaker:</a:t>
            </a:r>
            <a:r>
              <a:rPr lang="en-US" sz="2400" dirty="0"/>
              <a:t> Pedro was a featured speaker at RootedCON Portugal 2024, one of the country's leading cybersecurity conferences. His talk, titled “OSINT. Beware your data is out there,” explored how publicly available information can be used to uncover sensitive data and highlighted the importance of privacy awareness.</a:t>
            </a:r>
            <a:endParaRPr lang="en-US" sz="2000" dirty="0"/>
          </a:p>
        </p:txBody>
      </p:sp>
      <p:sp>
        <p:nvSpPr>
          <p:cNvPr id="12" name="Content Placeholder 4">
            <a:extLst>
              <a:ext uri="{FF2B5EF4-FFF2-40B4-BE49-F238E27FC236}">
                <a16:creationId xmlns:a16="http://schemas.microsoft.com/office/drawing/2014/main" id="{BE5E79BA-01CE-E6BE-9A9B-333CEBB314E8}"/>
              </a:ext>
            </a:extLst>
          </p:cNvPr>
          <p:cNvSpPr txBox="1">
            <a:spLocks/>
          </p:cNvSpPr>
          <p:nvPr/>
        </p:nvSpPr>
        <p:spPr>
          <a:xfrm>
            <a:off x="9242254" y="3848100"/>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BS" sz="2400" b="1" dirty="0"/>
              <a:t>🧰 </a:t>
            </a:r>
            <a:r>
              <a:rPr lang="en-US" sz="2400" b="1" dirty="0"/>
              <a:t>OSINT Contributions</a:t>
            </a:r>
          </a:p>
          <a:p>
            <a:pPr marL="0" indent="0">
              <a:buNone/>
            </a:pPr>
            <a:endParaRPr lang="en-US" sz="2400" b="1" dirty="0"/>
          </a:p>
          <a:p>
            <a:pPr marL="0" indent="0">
              <a:buNone/>
            </a:pPr>
            <a:r>
              <a:rPr lang="en-US" sz="2400" b="1" dirty="0"/>
              <a:t>GitHub Repository:</a:t>
            </a:r>
            <a:r>
              <a:rPr lang="en-US" sz="2400" dirty="0"/>
              <a:t> Pedro maintains a comprehensive GitHub repository dedicated to OSINT. This resource includes:</a:t>
            </a:r>
          </a:p>
          <a:p>
            <a:pPr lvl="1"/>
            <a:r>
              <a:rPr lang="en-US" dirty="0"/>
              <a:t>Guides and notes on OSINT techniques</a:t>
            </a:r>
          </a:p>
          <a:p>
            <a:pPr lvl="1"/>
            <a:r>
              <a:rPr lang="en-US" dirty="0"/>
              <a:t>Write-ups from platforms like TraceLabs and Hacktoria</a:t>
            </a:r>
          </a:p>
          <a:p>
            <a:pPr lvl="1"/>
            <a:r>
              <a:rPr lang="en-US" dirty="0"/>
              <a:t>Training materials and curated tool lists</a:t>
            </a:r>
          </a:p>
          <a:p>
            <a:pPr lvl="1"/>
            <a:r>
              <a:rPr lang="en-US" dirty="0"/>
              <a:t>Links to OSINT handbooks and educational videos</a:t>
            </a:r>
          </a:p>
          <a:p>
            <a:pPr marL="0" indent="0">
              <a:buNone/>
            </a:pPr>
            <a:endParaRPr lang="en-US" sz="2400" dirty="0"/>
          </a:p>
          <a:p>
            <a:pPr marL="0" indent="0">
              <a:buNone/>
            </a:pPr>
            <a:r>
              <a:rPr lang="en-BS" sz="2400" b="1" dirty="0"/>
              <a:t>💼 </a:t>
            </a:r>
            <a:r>
              <a:rPr lang="en-US" sz="2400" b="1" dirty="0"/>
              <a:t>Professional Role</a:t>
            </a:r>
          </a:p>
          <a:p>
            <a:pPr marL="0" indent="0">
              <a:buNone/>
            </a:pPr>
            <a:r>
              <a:rPr lang="en-US" sz="2400" dirty="0"/>
              <a:t>Cybersecurity Engineer at Bosch: Pedro has been serving as a cybersecurity engineer at Bosch Group in Braga, Portugal, since January 2020.</a:t>
            </a:r>
            <a:endParaRPr lang="en-BS" sz="2400" dirty="0"/>
          </a:p>
        </p:txBody>
      </p:sp>
      <p:sp>
        <p:nvSpPr>
          <p:cNvPr id="14" name="Content Placeholder 4">
            <a:extLst>
              <a:ext uri="{FF2B5EF4-FFF2-40B4-BE49-F238E27FC236}">
                <a16:creationId xmlns:a16="http://schemas.microsoft.com/office/drawing/2014/main" id="{2FB58449-EB7B-EFD1-CADD-8323417717C7}"/>
              </a:ext>
            </a:extLst>
          </p:cNvPr>
          <p:cNvSpPr txBox="1">
            <a:spLocks/>
          </p:cNvSpPr>
          <p:nvPr/>
        </p:nvSpPr>
        <p:spPr>
          <a:xfrm>
            <a:off x="1828800" y="2628900"/>
            <a:ext cx="16154400" cy="982662"/>
          </a:xfrm>
          <a:prstGeom prst="rect">
            <a:avLst/>
          </a:prstGeom>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t>What can you tell me about "Pedro Vieira". He is into cybersecurity and OSINT?</a:t>
            </a:r>
          </a:p>
          <a:p>
            <a:pPr marL="0" indent="0">
              <a:buNone/>
            </a:pPr>
            <a:r>
              <a:rPr lang="en-US" sz="2400" dirty="0"/>
              <a:t>Pedro Vieira is a notable Portuguese cybersecurity professional with a strong focus on ethical hacking and open-source intelligence (OSINT).</a:t>
            </a:r>
          </a:p>
        </p:txBody>
      </p:sp>
      <p:pic>
        <p:nvPicPr>
          <p:cNvPr id="23" name="Picture 22">
            <a:extLst>
              <a:ext uri="{FF2B5EF4-FFF2-40B4-BE49-F238E27FC236}">
                <a16:creationId xmlns:a16="http://schemas.microsoft.com/office/drawing/2014/main" id="{75C75203-B609-3239-3AE2-2581B0E52316}"/>
              </a:ext>
            </a:extLst>
          </p:cNvPr>
          <p:cNvPicPr>
            <a:picLocks noChangeAspect="1"/>
          </p:cNvPicPr>
          <p:nvPr/>
        </p:nvPicPr>
        <p:blipFill>
          <a:blip r:embed="rId6"/>
          <a:stretch>
            <a:fillRect/>
          </a:stretch>
        </p:blipFill>
        <p:spPr>
          <a:xfrm>
            <a:off x="990600" y="2776349"/>
            <a:ext cx="679314" cy="679314"/>
          </a:xfrm>
          <a:prstGeom prst="rect">
            <a:avLst/>
          </a:prstGeom>
        </p:spPr>
      </p:pic>
      <p:pic>
        <p:nvPicPr>
          <p:cNvPr id="29" name="Picture 28">
            <a:extLst>
              <a:ext uri="{FF2B5EF4-FFF2-40B4-BE49-F238E27FC236}">
                <a16:creationId xmlns:a16="http://schemas.microsoft.com/office/drawing/2014/main" id="{96CFAFD3-9FCE-AC79-7648-45F48A0B83B2}"/>
              </a:ext>
            </a:extLst>
          </p:cNvPr>
          <p:cNvPicPr>
            <a:picLocks noChangeAspect="1"/>
          </p:cNvPicPr>
          <p:nvPr/>
        </p:nvPicPr>
        <p:blipFill>
          <a:blip r:embed="rId7"/>
          <a:stretch>
            <a:fillRect/>
          </a:stretch>
        </p:blipFill>
        <p:spPr>
          <a:xfrm>
            <a:off x="15500895" y="1165714"/>
            <a:ext cx="1819529" cy="1819529"/>
          </a:xfrm>
          <a:prstGeom prst="rect">
            <a:avLst/>
          </a:prstGeom>
        </p:spPr>
      </p:pic>
      <p:sp>
        <p:nvSpPr>
          <p:cNvPr id="5" name="TextBox 10">
            <a:extLst>
              <a:ext uri="{FF2B5EF4-FFF2-40B4-BE49-F238E27FC236}">
                <a16:creationId xmlns:a16="http://schemas.microsoft.com/office/drawing/2014/main" id="{54A11EC6-B886-E6D8-FB29-76FD7E9F7A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FC780E3-643E-7557-9CB1-4E8A36362AC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12488CFC-AD7C-E1C2-6DEE-02574703D4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8515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0189-BFA2-C655-9BFA-3D18ABD7C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7ABB36-C915-DF80-04E7-D7AEFCA77D7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DB4E7A2-FA5C-C671-DB8F-378362F976D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Are You? – Search yourself</a:t>
            </a:r>
          </a:p>
        </p:txBody>
      </p:sp>
      <p:sp>
        <p:nvSpPr>
          <p:cNvPr id="4" name="TextBox 15">
            <a:extLst>
              <a:ext uri="{FF2B5EF4-FFF2-40B4-BE49-F238E27FC236}">
                <a16:creationId xmlns:a16="http://schemas.microsoft.com/office/drawing/2014/main" id="{168638E4-7DA0-0A64-8DC4-1CC54FAFB9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2A0698F-9EB5-7FE5-2389-3789BB6BF4C8}"/>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Search your name on Google and analyze the results</a:t>
            </a:r>
          </a:p>
          <a:p>
            <a:pPr lvl="1"/>
            <a:r>
              <a:rPr lang="en-US" sz="2800" dirty="0">
                <a:latin typeface="+mj-lt"/>
              </a:rPr>
              <a:t>As you saw the search can be improved</a:t>
            </a: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r>
              <a:rPr lang="en-US" sz="3200" dirty="0">
                <a:latin typeface="+mj-lt"/>
              </a:rPr>
              <a:t>That is typically information to </a:t>
            </a:r>
            <a:r>
              <a:rPr lang="en-US" sz="3200" b="1" dirty="0">
                <a:latin typeface="+mj-lt"/>
              </a:rPr>
              <a:t>verify your identity</a:t>
            </a:r>
            <a:r>
              <a:rPr lang="en-US" sz="3200" dirty="0">
                <a:latin typeface="+mj-lt"/>
              </a:rPr>
              <a:t> over a phone call.</a:t>
            </a:r>
          </a:p>
        </p:txBody>
      </p:sp>
      <p:pic>
        <p:nvPicPr>
          <p:cNvPr id="13" name="Picture 12">
            <a:extLst>
              <a:ext uri="{FF2B5EF4-FFF2-40B4-BE49-F238E27FC236}">
                <a16:creationId xmlns:a16="http://schemas.microsoft.com/office/drawing/2014/main" id="{F8311E35-23A0-0F38-7E8F-5B36F621F5AD}"/>
              </a:ext>
            </a:extLst>
          </p:cNvPr>
          <p:cNvPicPr>
            <a:picLocks noChangeAspect="1"/>
          </p:cNvPicPr>
          <p:nvPr/>
        </p:nvPicPr>
        <p:blipFill>
          <a:blip r:embed="rId5"/>
          <a:stretch>
            <a:fillRect/>
          </a:stretch>
        </p:blipFill>
        <p:spPr>
          <a:xfrm>
            <a:off x="381000" y="552138"/>
            <a:ext cx="1635002" cy="427085"/>
          </a:xfrm>
          <a:prstGeom prst="rect">
            <a:avLst/>
          </a:prstGeom>
        </p:spPr>
      </p:pic>
      <p:grpSp>
        <p:nvGrpSpPr>
          <p:cNvPr id="23" name="Group 22">
            <a:extLst>
              <a:ext uri="{FF2B5EF4-FFF2-40B4-BE49-F238E27FC236}">
                <a16:creationId xmlns:a16="http://schemas.microsoft.com/office/drawing/2014/main" id="{FA9DC7FE-535B-6F7C-F7C9-06D7B2CCE416}"/>
              </a:ext>
            </a:extLst>
          </p:cNvPr>
          <p:cNvGrpSpPr/>
          <p:nvPr/>
        </p:nvGrpSpPr>
        <p:grpSpPr>
          <a:xfrm>
            <a:off x="13214664" y="3215075"/>
            <a:ext cx="3038899" cy="4724483"/>
            <a:chOff x="13087718" y="2651179"/>
            <a:chExt cx="3038899" cy="4724483"/>
          </a:xfrm>
        </p:grpSpPr>
        <p:pic>
          <p:nvPicPr>
            <p:cNvPr id="21" name="Picture 20">
              <a:extLst>
                <a:ext uri="{FF2B5EF4-FFF2-40B4-BE49-F238E27FC236}">
                  <a16:creationId xmlns:a16="http://schemas.microsoft.com/office/drawing/2014/main" id="{DF8EE54A-65F6-2D41-B006-0813E2AE02B9}"/>
                </a:ext>
              </a:extLst>
            </p:cNvPr>
            <p:cNvPicPr>
              <a:picLocks noChangeAspect="1"/>
            </p:cNvPicPr>
            <p:nvPr/>
          </p:nvPicPr>
          <p:blipFill>
            <a:blip r:embed="rId6"/>
            <a:stretch>
              <a:fillRect/>
            </a:stretch>
          </p:blipFill>
          <p:spPr>
            <a:xfrm>
              <a:off x="13087718" y="2651179"/>
              <a:ext cx="3038899" cy="4134427"/>
            </a:xfrm>
            <a:prstGeom prst="rect">
              <a:avLst/>
            </a:prstGeom>
          </p:spPr>
        </p:pic>
        <p:sp>
          <p:nvSpPr>
            <p:cNvPr id="22" name="Content Placeholder 4">
              <a:extLst>
                <a:ext uri="{FF2B5EF4-FFF2-40B4-BE49-F238E27FC236}">
                  <a16:creationId xmlns:a16="http://schemas.microsoft.com/office/drawing/2014/main" id="{2B03301B-D4B2-95FE-18B8-7F70AF579E2E}"/>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pic>
        <p:nvPicPr>
          <p:cNvPr id="24" name="Picture 23">
            <a:extLst>
              <a:ext uri="{FF2B5EF4-FFF2-40B4-BE49-F238E27FC236}">
                <a16:creationId xmlns:a16="http://schemas.microsoft.com/office/drawing/2014/main" id="{B3DEF067-B01B-A2C5-A6B4-A16A8F1A7AB9}"/>
              </a:ext>
            </a:extLst>
          </p:cNvPr>
          <p:cNvPicPr>
            <a:picLocks noChangeAspect="1"/>
          </p:cNvPicPr>
          <p:nvPr/>
        </p:nvPicPr>
        <p:blipFill>
          <a:blip r:embed="rId7"/>
          <a:stretch>
            <a:fillRect/>
          </a:stretch>
        </p:blipFill>
        <p:spPr>
          <a:xfrm>
            <a:off x="2895600" y="4076700"/>
            <a:ext cx="5849130" cy="3864758"/>
          </a:xfrm>
          <a:prstGeom prst="rect">
            <a:avLst/>
          </a:prstGeom>
        </p:spPr>
      </p:pic>
      <p:sp>
        <p:nvSpPr>
          <p:cNvPr id="5" name="TextBox 10">
            <a:extLst>
              <a:ext uri="{FF2B5EF4-FFF2-40B4-BE49-F238E27FC236}">
                <a16:creationId xmlns:a16="http://schemas.microsoft.com/office/drawing/2014/main" id="{BC34FC64-DBDC-5E5C-DE12-6C6EAFAADFE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51CC12C4-7797-4F01-F96E-168DD173815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EED3D8E9-D8DF-0BCD-3844-C931E2BAEE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2361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95CB-B39C-A127-EE2A-C79C879AB0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F0333-4806-94BE-7EE3-ED33411EF1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68542AB-CBBC-ECE8-A794-B4B9A3FF538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Engines  - Internet is more than Google</a:t>
            </a:r>
          </a:p>
        </p:txBody>
      </p:sp>
      <p:sp>
        <p:nvSpPr>
          <p:cNvPr id="4" name="TextBox 15">
            <a:extLst>
              <a:ext uri="{FF2B5EF4-FFF2-40B4-BE49-F238E27FC236}">
                <a16:creationId xmlns:a16="http://schemas.microsoft.com/office/drawing/2014/main" id="{688DBCAB-F3B2-408F-69A4-E24CFB5BDE9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04554D4-8BB4-8193-AC74-83DFDB260608}"/>
              </a:ext>
            </a:extLst>
          </p:cNvPr>
          <p:cNvSpPr>
            <a:spLocks noGrp="1"/>
          </p:cNvSpPr>
          <p:nvPr>
            <p:ph idx="1"/>
          </p:nvPr>
        </p:nvSpPr>
        <p:spPr>
          <a:xfrm>
            <a:off x="860253" y="2854845"/>
            <a:ext cx="16940157" cy="6081191"/>
          </a:xfrm>
        </p:spPr>
        <p:txBody>
          <a:bodyPr>
            <a:normAutofit/>
          </a:bodyPr>
          <a:lstStyle/>
          <a:p>
            <a:r>
              <a:rPr lang="en-US" sz="3200" dirty="0">
                <a:latin typeface="+mj-lt"/>
              </a:rPr>
              <a:t>Different search engine          different rules/crawlers          </a:t>
            </a:r>
            <a:r>
              <a:rPr lang="en-US" sz="3200" b="1" u="sng" dirty="0">
                <a:latin typeface="+mj-lt"/>
              </a:rPr>
              <a:t>different results</a:t>
            </a:r>
          </a:p>
          <a:p>
            <a:endParaRPr lang="en-US" sz="3200" dirty="0">
              <a:latin typeface="+mj-lt"/>
            </a:endParaRPr>
          </a:p>
          <a:p>
            <a:r>
              <a:rPr lang="en-US" sz="3200" dirty="0">
                <a:latin typeface="+mj-lt"/>
              </a:rPr>
              <a:t>Google (</a:t>
            </a:r>
            <a:r>
              <a:rPr lang="en-US" u="sng"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Bing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DuckDuckGo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Baidu (China)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Yandex (Russia)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SAPO (Portugal)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p:txBody>
      </p:sp>
      <p:pic>
        <p:nvPicPr>
          <p:cNvPr id="13" name="Picture 12">
            <a:extLst>
              <a:ext uri="{FF2B5EF4-FFF2-40B4-BE49-F238E27FC236}">
                <a16:creationId xmlns:a16="http://schemas.microsoft.com/office/drawing/2014/main" id="{D91A0AD6-981D-8FD8-B425-ADCD4F1B51F9}"/>
              </a:ext>
            </a:extLst>
          </p:cNvPr>
          <p:cNvPicPr>
            <a:picLocks noChangeAspect="1"/>
          </p:cNvPicPr>
          <p:nvPr/>
        </p:nvPicPr>
        <p:blipFill>
          <a:blip r:embed="rId11"/>
          <a:stretch>
            <a:fillRect/>
          </a:stretch>
        </p:blipFill>
        <p:spPr>
          <a:xfrm>
            <a:off x="381000" y="552138"/>
            <a:ext cx="1635002" cy="427085"/>
          </a:xfrm>
          <a:prstGeom prst="rect">
            <a:avLst/>
          </a:prstGeom>
        </p:spPr>
      </p:pic>
      <p:sp>
        <p:nvSpPr>
          <p:cNvPr id="5" name="Arrow: Right 4">
            <a:extLst>
              <a:ext uri="{FF2B5EF4-FFF2-40B4-BE49-F238E27FC236}">
                <a16:creationId xmlns:a16="http://schemas.microsoft.com/office/drawing/2014/main" id="{BAEC4E14-6ADF-DC94-3AFC-EEA112D306DB}"/>
              </a:ext>
            </a:extLst>
          </p:cNvPr>
          <p:cNvSpPr/>
          <p:nvPr/>
        </p:nvSpPr>
        <p:spPr>
          <a:xfrm>
            <a:off x="5334000" y="2924969"/>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sp>
        <p:nvSpPr>
          <p:cNvPr id="6" name="Arrow: Right 5">
            <a:extLst>
              <a:ext uri="{FF2B5EF4-FFF2-40B4-BE49-F238E27FC236}">
                <a16:creationId xmlns:a16="http://schemas.microsoft.com/office/drawing/2014/main" id="{141D3377-4EA1-13BA-9E5A-3E5413003EC8}"/>
              </a:ext>
            </a:extLst>
          </p:cNvPr>
          <p:cNvSpPr/>
          <p:nvPr/>
        </p:nvSpPr>
        <p:spPr>
          <a:xfrm>
            <a:off x="10103068" y="2933700"/>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pic>
        <p:nvPicPr>
          <p:cNvPr id="8" name="Picture 7">
            <a:extLst>
              <a:ext uri="{FF2B5EF4-FFF2-40B4-BE49-F238E27FC236}">
                <a16:creationId xmlns:a16="http://schemas.microsoft.com/office/drawing/2014/main" id="{CACED4F2-DEDE-4EA9-389B-27AC1989B8ED}"/>
              </a:ext>
            </a:extLst>
          </p:cNvPr>
          <p:cNvPicPr>
            <a:picLocks noChangeAspect="1"/>
          </p:cNvPicPr>
          <p:nvPr/>
        </p:nvPicPr>
        <p:blipFill>
          <a:blip r:embed="rId12"/>
          <a:stretch>
            <a:fillRect/>
          </a:stretch>
        </p:blipFill>
        <p:spPr>
          <a:xfrm>
            <a:off x="9167648" y="3812507"/>
            <a:ext cx="7241629" cy="4836193"/>
          </a:xfrm>
          <a:prstGeom prst="rect">
            <a:avLst/>
          </a:prstGeom>
        </p:spPr>
      </p:pic>
      <p:sp>
        <p:nvSpPr>
          <p:cNvPr id="7" name="TextBox 10">
            <a:extLst>
              <a:ext uri="{FF2B5EF4-FFF2-40B4-BE49-F238E27FC236}">
                <a16:creationId xmlns:a16="http://schemas.microsoft.com/office/drawing/2014/main" id="{FD9E3759-8F6E-B90D-A153-2B302C4453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749C37F-1B31-534D-0F85-65876EF4D1B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A565D0D1-D085-0E85-520C-BE5EC2B354C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685198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A130-BF44-9F98-8E28-318CFC9D5C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D180A4-FA47-47B2-AD74-28A5FE9FD4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5E45806-0898-3823-2A5C-0BFC95CB7672}"/>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Search operators</a:t>
            </a:r>
          </a:p>
        </p:txBody>
      </p:sp>
      <p:sp>
        <p:nvSpPr>
          <p:cNvPr id="4" name="TextBox 15">
            <a:extLst>
              <a:ext uri="{FF2B5EF4-FFF2-40B4-BE49-F238E27FC236}">
                <a16:creationId xmlns:a16="http://schemas.microsoft.com/office/drawing/2014/main" id="{0AA6854A-BA20-BDB6-B534-105D13C703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E77F15D-954B-4A12-55BA-5B916B621930}"/>
              </a:ext>
            </a:extLst>
          </p:cNvPr>
          <p:cNvSpPr>
            <a:spLocks noGrp="1"/>
          </p:cNvSpPr>
          <p:nvPr>
            <p:ph idx="1"/>
          </p:nvPr>
        </p:nvSpPr>
        <p:spPr>
          <a:xfrm>
            <a:off x="860253" y="2854845"/>
            <a:ext cx="16940157" cy="6081191"/>
          </a:xfrm>
        </p:spPr>
        <p:txBody>
          <a:bodyPr>
            <a:normAutofit/>
          </a:bodyPr>
          <a:lstStyle/>
          <a:p>
            <a:r>
              <a:rPr lang="en-US" sz="3200" b="1" dirty="0">
                <a:latin typeface="+mj-lt"/>
              </a:rPr>
              <a:t>filetype</a:t>
            </a:r>
            <a:r>
              <a:rPr lang="en-US" sz="3200" dirty="0">
                <a:latin typeface="+mj-lt"/>
              </a:rPr>
              <a:t>: search your results based on the file extension</a:t>
            </a:r>
          </a:p>
          <a:p>
            <a:r>
              <a:rPr lang="en-US" sz="3200" b="1" dirty="0">
                <a:latin typeface="+mj-lt"/>
              </a:rPr>
              <a:t>cache</a:t>
            </a:r>
            <a:r>
              <a:rPr lang="en-US" sz="3200" dirty="0">
                <a:latin typeface="+mj-lt"/>
              </a:rPr>
              <a:t>: allows you to view cached version of the web page.</a:t>
            </a:r>
          </a:p>
          <a:p>
            <a:r>
              <a:rPr lang="en-US" sz="3200" b="1" dirty="0">
                <a:latin typeface="+mj-lt"/>
              </a:rPr>
              <a:t>allinurl</a:t>
            </a:r>
            <a:r>
              <a:rPr lang="en-US" sz="3200" dirty="0">
                <a:latin typeface="+mj-lt"/>
              </a:rPr>
              <a:t>: restricts results to pages containing all the query terms specified in the URL.</a:t>
            </a:r>
          </a:p>
          <a:p>
            <a:r>
              <a:rPr lang="en-US" sz="3200" b="1" dirty="0">
                <a:latin typeface="+mj-lt"/>
              </a:rPr>
              <a:t>inurl</a:t>
            </a:r>
            <a:r>
              <a:rPr lang="en-US" sz="3200" dirty="0">
                <a:latin typeface="+mj-lt"/>
              </a:rPr>
              <a:t>: restricts the results to pages containing the word specified in the URL</a:t>
            </a:r>
          </a:p>
          <a:p>
            <a:r>
              <a:rPr lang="en-US" sz="3200" b="1" dirty="0">
                <a:latin typeface="+mj-lt"/>
              </a:rPr>
              <a:t>allintitle</a:t>
            </a:r>
            <a:r>
              <a:rPr lang="en-US" sz="3200" dirty="0">
                <a:latin typeface="+mj-lt"/>
              </a:rPr>
              <a:t>: restricts results to pages containing all the query terms specified in the title.</a:t>
            </a:r>
          </a:p>
          <a:p>
            <a:r>
              <a:rPr lang="en-US" sz="3200" b="1" dirty="0">
                <a:latin typeface="+mj-lt"/>
              </a:rPr>
              <a:t>link</a:t>
            </a:r>
            <a:r>
              <a:rPr lang="en-US" sz="3200" dirty="0">
                <a:latin typeface="+mj-lt"/>
              </a:rPr>
              <a:t>: searches websites or pages that contain links to the specified website or page.</a:t>
            </a:r>
          </a:p>
          <a:p>
            <a:r>
              <a:rPr lang="en-US" sz="3200" b="1" dirty="0">
                <a:latin typeface="+mj-lt"/>
              </a:rPr>
              <a:t>info</a:t>
            </a:r>
            <a:r>
              <a:rPr lang="en-US" sz="3200" dirty="0">
                <a:latin typeface="+mj-lt"/>
              </a:rPr>
              <a:t>: finds information for the specified web page.</a:t>
            </a:r>
          </a:p>
          <a:p>
            <a:r>
              <a:rPr lang="en-US" sz="3200" b="1" dirty="0">
                <a:latin typeface="+mj-lt"/>
              </a:rPr>
              <a:t>location</a:t>
            </a:r>
            <a:r>
              <a:rPr lang="en-US" sz="3200" dirty="0">
                <a:latin typeface="+mj-lt"/>
              </a:rPr>
              <a:t>: finds information for a specific location.</a:t>
            </a:r>
          </a:p>
          <a:p>
            <a:endParaRPr lang="en-US" sz="3200" dirty="0">
              <a:latin typeface="+mj-lt"/>
            </a:endParaRPr>
          </a:p>
          <a:p>
            <a:r>
              <a:rPr lang="en-US" sz="3200" b="1" dirty="0">
                <a:latin typeface="+mj-lt"/>
              </a:rPr>
              <a:t>42 Advanced Operators </a:t>
            </a:r>
            <a:r>
              <a:rPr lang="en-US" sz="3200" dirty="0">
                <a:latin typeface="+mj-lt"/>
              </a:rPr>
              <a:t>(</a:t>
            </a:r>
            <a:r>
              <a:rPr lang="en-US"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123AAEEB-7048-01B5-FDE1-90E504955531}"/>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57B842DE-254B-20D3-8382-12144A4E8A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335E82CC-74AB-D39D-DAB0-E900533555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2E1E520D-A5DA-6D92-05C4-5F21B4778C1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4080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508543798"/>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10">
            <a:extLst>
              <a:ext uri="{FF2B5EF4-FFF2-40B4-BE49-F238E27FC236}">
                <a16:creationId xmlns:a16="http://schemas.microsoft.com/office/drawing/2014/main" id="{FB0BC25D-BE20-5C6D-859E-449B6B84628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C3D8A83F-890F-BDBA-6D6D-2A8E70638BA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8" name="Picture 7">
            <a:extLst>
              <a:ext uri="{FF2B5EF4-FFF2-40B4-BE49-F238E27FC236}">
                <a16:creationId xmlns:a16="http://schemas.microsoft.com/office/drawing/2014/main" id="{9F28B03C-8413-C907-53F9-C21F19F824F8}"/>
              </a:ext>
            </a:extLst>
          </p:cNvPr>
          <p:cNvPicPr>
            <a:picLocks noChangeAspect="1"/>
          </p:cNvPicPr>
          <p:nvPr/>
        </p:nvPicPr>
        <p:blipFill>
          <a:blip r:embed="rId10"/>
          <a:stretch>
            <a:fillRect/>
          </a:stretch>
        </p:blipFill>
        <p:spPr>
          <a:xfrm>
            <a:off x="381000" y="552138"/>
            <a:ext cx="1635002" cy="427085"/>
          </a:xfrm>
          <a:prstGeom prst="rect">
            <a:avLst/>
          </a:prstGeom>
        </p:spPr>
      </p:pic>
    </p:spTree>
    <p:extLst>
      <p:ext uri="{BB962C8B-B14F-4D97-AF65-F5344CB8AC3E}">
        <p14:creationId xmlns:p14="http://schemas.microsoft.com/office/powerpoint/2010/main" val="2651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A601-6716-B186-C74A-F944E23ADE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C21C6-A109-3897-70EF-2F31479DE8A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AABC69D-4BE4-2542-323A-52391F20B02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Google Dorks  - Commonly used searches</a:t>
            </a:r>
          </a:p>
        </p:txBody>
      </p:sp>
      <p:sp>
        <p:nvSpPr>
          <p:cNvPr id="4" name="TextBox 15">
            <a:extLst>
              <a:ext uri="{FF2B5EF4-FFF2-40B4-BE49-F238E27FC236}">
                <a16:creationId xmlns:a16="http://schemas.microsoft.com/office/drawing/2014/main" id="{12E11336-14A8-1156-D102-209BA2A6734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67EAD64C-6FC4-AECA-6EFB-B7EAF15D2489}"/>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endParaRPr lang="en-US" sz="3200" dirty="0">
              <a:latin typeface="+mj-lt"/>
            </a:endParaRPr>
          </a:p>
          <a:p>
            <a:r>
              <a:rPr lang="en-US" sz="3200" dirty="0">
                <a:latin typeface="+mj-lt"/>
              </a:rPr>
              <a:t>Google Advanced Search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Hacking Database (</a:t>
            </a:r>
            <a:r>
              <a:rPr lang="en-US"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gbhackers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google-dork-list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Advanced Operators Guide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8AFD0043-FAD0-D87F-3AB6-CD3785944C3C}"/>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FE4A4AF5-5957-D70B-FC01-F820E45BCA03}"/>
              </a:ext>
            </a:extLst>
          </p:cNvPr>
          <p:cNvPicPr>
            <a:picLocks noChangeAspect="1"/>
          </p:cNvPicPr>
          <p:nvPr/>
        </p:nvPicPr>
        <p:blipFill>
          <a:blip r:embed="rId11"/>
          <a:stretch>
            <a:fillRect/>
          </a:stretch>
        </p:blipFill>
        <p:spPr>
          <a:xfrm>
            <a:off x="10653004" y="2697121"/>
            <a:ext cx="5624207" cy="5624207"/>
          </a:xfrm>
          <a:prstGeom prst="rect">
            <a:avLst/>
          </a:prstGeom>
        </p:spPr>
      </p:pic>
      <p:sp>
        <p:nvSpPr>
          <p:cNvPr id="5" name="TextBox 10">
            <a:extLst>
              <a:ext uri="{FF2B5EF4-FFF2-40B4-BE49-F238E27FC236}">
                <a16:creationId xmlns:a16="http://schemas.microsoft.com/office/drawing/2014/main" id="{EA6502FB-D694-AA86-3184-9B43E9E5975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1F00D7D-6CCD-79A1-DA8D-9FFE4F232FD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3DF5EA9-B09A-FC9B-6E81-1D6D0124D7A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644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F35E-1DCB-9FD7-F112-F035BCAAF8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2E8966-C2BA-6ED5-DF5A-DDE64500849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7446895-EDED-B20E-F93C-5D5C39899B4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or “Go lazy” – Go IA</a:t>
            </a:r>
          </a:p>
        </p:txBody>
      </p:sp>
      <p:sp>
        <p:nvSpPr>
          <p:cNvPr id="4" name="TextBox 15">
            <a:extLst>
              <a:ext uri="{FF2B5EF4-FFF2-40B4-BE49-F238E27FC236}">
                <a16:creationId xmlns:a16="http://schemas.microsoft.com/office/drawing/2014/main" id="{62B65F1C-A418-F53C-F5A8-35C112A9E67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51F23EA-18C8-BCF8-DBE3-EF8BE4C0CA81}"/>
              </a:ext>
            </a:extLst>
          </p:cNvPr>
          <p:cNvSpPr>
            <a:spLocks noGrp="1"/>
          </p:cNvSpPr>
          <p:nvPr>
            <p:ph idx="1"/>
          </p:nvPr>
        </p:nvSpPr>
        <p:spPr>
          <a:xfrm>
            <a:off x="860253" y="2854845"/>
            <a:ext cx="16940157" cy="6081191"/>
          </a:xfrm>
        </p:spPr>
        <p:txBody>
          <a:bodyPr>
            <a:normAutofit/>
          </a:bodyPr>
          <a:lstStyle/>
          <a:p>
            <a:r>
              <a:rPr lang="en-US" sz="3200" dirty="0">
                <a:latin typeface="+mj-lt"/>
              </a:rPr>
              <a:t>LLMs are like search engines on steroids</a:t>
            </a:r>
          </a:p>
          <a:p>
            <a:endParaRPr lang="en-US" sz="3200" b="1" dirty="0">
              <a:latin typeface="+mj-lt"/>
            </a:endParaRPr>
          </a:p>
          <a:p>
            <a:r>
              <a:rPr lang="en-US" sz="3200" b="1" dirty="0">
                <a:latin typeface="+mj-lt"/>
              </a:rPr>
              <a:t>LLMS / Chatbots</a:t>
            </a:r>
          </a:p>
          <a:p>
            <a:pPr lvl="1"/>
            <a:r>
              <a:rPr lang="en-US" sz="2800" dirty="0">
                <a:latin typeface="+mj-lt"/>
              </a:rPr>
              <a:t>ChatGPT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Grok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Claude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pPr marL="0" indent="0">
              <a:buNone/>
            </a:pPr>
            <a:r>
              <a:rPr lang="en-US" sz="3200" dirty="0">
                <a:latin typeface="+mj-lt"/>
              </a:rPr>
              <a:t>Models are bound by rules. They often don’t provide personal information</a:t>
            </a:r>
          </a:p>
          <a:p>
            <a:pPr marL="0" indent="0">
              <a:buNone/>
            </a:pPr>
            <a:r>
              <a:rPr lang="en-US" sz="3200" dirty="0">
                <a:latin typeface="+mj-lt"/>
              </a:rPr>
              <a:t>Well, at least some commercial models</a:t>
            </a:r>
          </a:p>
        </p:txBody>
      </p:sp>
      <p:pic>
        <p:nvPicPr>
          <p:cNvPr id="13" name="Picture 12">
            <a:extLst>
              <a:ext uri="{FF2B5EF4-FFF2-40B4-BE49-F238E27FC236}">
                <a16:creationId xmlns:a16="http://schemas.microsoft.com/office/drawing/2014/main" id="{62EE4209-7F24-7A17-2623-EAD1598962D3}"/>
              </a:ext>
            </a:extLst>
          </p:cNvPr>
          <p:cNvPicPr>
            <a:picLocks noChangeAspect="1"/>
          </p:cNvPicPr>
          <p:nvPr/>
        </p:nvPicPr>
        <p:blipFill>
          <a:blip r:embed="rId8"/>
          <a:stretch>
            <a:fillRect/>
          </a:stretch>
        </p:blipFill>
        <p:spPr>
          <a:xfrm>
            <a:off x="381000" y="552138"/>
            <a:ext cx="1635002" cy="427085"/>
          </a:xfrm>
          <a:prstGeom prst="rect">
            <a:avLst/>
          </a:prstGeom>
        </p:spPr>
      </p:pic>
      <p:grpSp>
        <p:nvGrpSpPr>
          <p:cNvPr id="7" name="Group 6">
            <a:extLst>
              <a:ext uri="{FF2B5EF4-FFF2-40B4-BE49-F238E27FC236}">
                <a16:creationId xmlns:a16="http://schemas.microsoft.com/office/drawing/2014/main" id="{367CE0C6-9183-A56A-7C2A-E5E513B70A6F}"/>
              </a:ext>
            </a:extLst>
          </p:cNvPr>
          <p:cNvGrpSpPr/>
          <p:nvPr/>
        </p:nvGrpSpPr>
        <p:grpSpPr>
          <a:xfrm>
            <a:off x="13696511" y="3280039"/>
            <a:ext cx="3038899" cy="4724483"/>
            <a:chOff x="13087718" y="2651179"/>
            <a:chExt cx="3038899" cy="4724483"/>
          </a:xfrm>
        </p:grpSpPr>
        <p:pic>
          <p:nvPicPr>
            <p:cNvPr id="8" name="Picture 7">
              <a:extLst>
                <a:ext uri="{FF2B5EF4-FFF2-40B4-BE49-F238E27FC236}">
                  <a16:creationId xmlns:a16="http://schemas.microsoft.com/office/drawing/2014/main" id="{ED76227F-FD6C-1110-1E31-B1FEE683B34D}"/>
                </a:ext>
              </a:extLst>
            </p:cNvPr>
            <p:cNvPicPr>
              <a:picLocks noChangeAspect="1"/>
            </p:cNvPicPr>
            <p:nvPr/>
          </p:nvPicPr>
          <p:blipFill>
            <a:blip r:embed="rId9"/>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A3865A49-2B2A-D071-7B05-55C00F08AB56}"/>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5" name="TextBox 10">
            <a:extLst>
              <a:ext uri="{FF2B5EF4-FFF2-40B4-BE49-F238E27FC236}">
                <a16:creationId xmlns:a16="http://schemas.microsoft.com/office/drawing/2014/main" id="{44CCB215-1079-EBE7-C5B1-FB9F0226711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A1B1A80-50C7-181C-2AA3-7D3BECC9D38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3277BB9-29B0-D1E6-4874-1D28F33A44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4912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F647-F79A-5799-A758-266F84933F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5D52BD-6B6D-8A0F-E307-CF26D7208F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8D74FF7-C19A-8752-18EE-EC0D9405850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in the past - The internet knows and doesn’t forget</a:t>
            </a:r>
          </a:p>
        </p:txBody>
      </p:sp>
      <p:sp>
        <p:nvSpPr>
          <p:cNvPr id="4" name="TextBox 15">
            <a:extLst>
              <a:ext uri="{FF2B5EF4-FFF2-40B4-BE49-F238E27FC236}">
                <a16:creationId xmlns:a16="http://schemas.microsoft.com/office/drawing/2014/main" id="{BC0828CF-410C-131E-9081-A9497084B85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0669ECF-8DE6-E89D-1C74-CC62D66E1DA9}"/>
              </a:ext>
            </a:extLst>
          </p:cNvPr>
          <p:cNvSpPr>
            <a:spLocks noGrp="1"/>
          </p:cNvSpPr>
          <p:nvPr>
            <p:ph idx="1"/>
          </p:nvPr>
        </p:nvSpPr>
        <p:spPr>
          <a:xfrm>
            <a:off x="860253" y="2854845"/>
            <a:ext cx="16940157" cy="6081191"/>
          </a:xfrm>
        </p:spPr>
        <p:txBody>
          <a:bodyPr>
            <a:normAutofit/>
          </a:bodyPr>
          <a:lstStyle/>
          <a:p>
            <a:r>
              <a:rPr lang="en-US" sz="3200" dirty="0">
                <a:latin typeface="+mj-lt"/>
              </a:rPr>
              <a:t>Posted information in private mode can be made publicly and world available by someone else</a:t>
            </a:r>
          </a:p>
          <a:p>
            <a:r>
              <a:rPr lang="en-US" sz="3200" dirty="0">
                <a:latin typeface="+mj-lt"/>
              </a:rPr>
              <a:t>When information is posted</a:t>
            </a:r>
          </a:p>
          <a:p>
            <a:pPr lvl="1"/>
            <a:r>
              <a:rPr lang="en-US" sz="2800" dirty="0">
                <a:latin typeface="+mj-lt"/>
              </a:rPr>
              <a:t>Shows where you are at that time (habits &amp; routines)</a:t>
            </a:r>
          </a:p>
          <a:p>
            <a:endParaRPr lang="en-US" sz="3200" dirty="0">
              <a:latin typeface="+mj-lt"/>
            </a:endParaRPr>
          </a:p>
          <a:p>
            <a:r>
              <a:rPr lang="en-US" sz="3200" dirty="0">
                <a:latin typeface="+mj-lt"/>
              </a:rPr>
              <a:t>The internet has memory</a:t>
            </a:r>
          </a:p>
          <a:p>
            <a:pPr lvl="1"/>
            <a:r>
              <a:rPr lang="en-US" sz="2800" dirty="0">
                <a:latin typeface="+mj-lt"/>
              </a:rPr>
              <a:t>Arquivo.pt (</a:t>
            </a:r>
            <a:r>
              <a:rPr lang="en-US" sz="28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Example (</a:t>
            </a:r>
            <a:r>
              <a:rPr lang="en-US" sz="24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400" dirty="0">
                <a:latin typeface="+mj-lt"/>
              </a:rPr>
              <a:t>)</a:t>
            </a:r>
          </a:p>
          <a:p>
            <a:pPr lvl="1"/>
            <a:r>
              <a:rPr lang="en-US" sz="2800" dirty="0">
                <a:latin typeface="+mj-lt"/>
              </a:rPr>
              <a:t>Internet Archive - Wayback Machine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endParaRPr lang="en-US" sz="3600" dirty="0">
              <a:latin typeface="+mj-lt"/>
            </a:endParaRPr>
          </a:p>
          <a:p>
            <a:pPr lvl="2"/>
            <a:r>
              <a:rPr lang="en-US" sz="2400" dirty="0">
                <a:latin typeface="+mj-lt"/>
              </a:rPr>
              <a:t>Example (</a:t>
            </a:r>
            <a:r>
              <a:rPr lang="en-US" sz="24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400" dirty="0">
                <a:latin typeface="+mj-lt"/>
              </a:rPr>
              <a:t>)</a:t>
            </a:r>
          </a:p>
        </p:txBody>
      </p:sp>
      <p:pic>
        <p:nvPicPr>
          <p:cNvPr id="13" name="Picture 12">
            <a:extLst>
              <a:ext uri="{FF2B5EF4-FFF2-40B4-BE49-F238E27FC236}">
                <a16:creationId xmlns:a16="http://schemas.microsoft.com/office/drawing/2014/main" id="{A1655D1E-34C1-65B6-583B-B7AE7F316F54}"/>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Freeform 4">
            <a:extLst>
              <a:ext uri="{FF2B5EF4-FFF2-40B4-BE49-F238E27FC236}">
                <a16:creationId xmlns:a16="http://schemas.microsoft.com/office/drawing/2014/main" id="{628BB455-B560-3F2D-9253-141DBAC9BC72}"/>
              </a:ext>
            </a:extLst>
          </p:cNvPr>
          <p:cNvSpPr/>
          <p:nvPr/>
        </p:nvSpPr>
        <p:spPr>
          <a:xfrm>
            <a:off x="13479588" y="4152900"/>
            <a:ext cx="3543300" cy="4086576"/>
          </a:xfrm>
          <a:custGeom>
            <a:avLst/>
            <a:gdLst/>
            <a:ahLst/>
            <a:cxnLst/>
            <a:rect l="l" t="t" r="r" b="b"/>
            <a:pathLst>
              <a:path w="4355876" h="6337915">
                <a:moveTo>
                  <a:pt x="0" y="0"/>
                </a:moveTo>
                <a:lnTo>
                  <a:pt x="4355877" y="0"/>
                </a:lnTo>
                <a:lnTo>
                  <a:pt x="4355877" y="6337915"/>
                </a:lnTo>
                <a:lnTo>
                  <a:pt x="0" y="633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BS" dirty="0"/>
          </a:p>
        </p:txBody>
      </p:sp>
      <p:pic>
        <p:nvPicPr>
          <p:cNvPr id="7" name="Picture 6">
            <a:extLst>
              <a:ext uri="{FF2B5EF4-FFF2-40B4-BE49-F238E27FC236}">
                <a16:creationId xmlns:a16="http://schemas.microsoft.com/office/drawing/2014/main" id="{F5273E53-CBA6-93A3-33A3-677A8C3EC88B}"/>
              </a:ext>
            </a:extLst>
          </p:cNvPr>
          <p:cNvPicPr>
            <a:picLocks noChangeAspect="1"/>
          </p:cNvPicPr>
          <p:nvPr/>
        </p:nvPicPr>
        <p:blipFill>
          <a:blip r:embed="rId12"/>
          <a:stretch>
            <a:fillRect/>
          </a:stretch>
        </p:blipFill>
        <p:spPr>
          <a:xfrm>
            <a:off x="1676400" y="7185117"/>
            <a:ext cx="10117303" cy="625383"/>
          </a:xfrm>
          <a:prstGeom prst="rect">
            <a:avLst/>
          </a:prstGeom>
        </p:spPr>
      </p:pic>
      <p:sp>
        <p:nvSpPr>
          <p:cNvPr id="6" name="TextBox 10">
            <a:extLst>
              <a:ext uri="{FF2B5EF4-FFF2-40B4-BE49-F238E27FC236}">
                <a16:creationId xmlns:a16="http://schemas.microsoft.com/office/drawing/2014/main" id="{C309A212-BCDE-985C-C335-6C95603108E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AF6779B-EA2E-25C0-8079-EAF6029963C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7E5D1135-FAFC-EC95-A3E6-5F78FE2E3D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09711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EFB5A-0C7A-7D9A-C94A-9D0F3EE1B0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63C20-AE70-3D5F-EC00-F7D493E736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B753D3-C686-ACA0-0C74-C7FE45AB931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Profile</a:t>
            </a:r>
          </a:p>
        </p:txBody>
      </p:sp>
      <p:sp>
        <p:nvSpPr>
          <p:cNvPr id="4" name="TextBox 15">
            <a:extLst>
              <a:ext uri="{FF2B5EF4-FFF2-40B4-BE49-F238E27FC236}">
                <a16:creationId xmlns:a16="http://schemas.microsoft.com/office/drawing/2014/main" id="{CBE4D40E-A1B2-8C40-1DF3-C26DDB86874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EC916B19-567F-63FD-B6B5-E4DC7A94E657}"/>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Phone number (Years using the same number)</a:t>
            </a:r>
          </a:p>
          <a:p>
            <a:pPr lvl="1"/>
            <a:r>
              <a:rPr lang="en-US" sz="2800" dirty="0">
                <a:latin typeface="+mj-lt"/>
              </a:rPr>
              <a:t>Sync.Me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Username</a:t>
            </a:r>
          </a:p>
          <a:p>
            <a:pPr lvl="1"/>
            <a:r>
              <a:rPr lang="en-US" sz="2800" dirty="0">
                <a:latin typeface="+mj-lt"/>
              </a:rPr>
              <a:t>WhatsMyName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Email (Username reuse)</a:t>
            </a:r>
          </a:p>
          <a:p>
            <a:pPr lvl="1"/>
            <a:r>
              <a:rPr lang="en-US" sz="2800" dirty="0">
                <a:latin typeface="+mj-lt"/>
              </a:rPr>
              <a:t>Gmail (</a:t>
            </a:r>
            <a:r>
              <a:rPr lang="en-US" sz="2800" u="sng"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Social Networks (Same username)</a:t>
            </a:r>
          </a:p>
          <a:p>
            <a:pPr lvl="1"/>
            <a:r>
              <a:rPr lang="en-US" sz="2800" dirty="0">
                <a:latin typeface="+mj-lt"/>
              </a:rPr>
              <a:t>Facebook (</a:t>
            </a:r>
            <a:r>
              <a:rPr lang="en-US" sz="2800" u="sng"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LinkedIn (</a:t>
            </a:r>
            <a:r>
              <a:rPr lang="en-US" sz="2800" u="sng"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Tinder (</a:t>
            </a:r>
            <a:r>
              <a:rPr lang="en-US" sz="2800"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 (</a:t>
            </a:r>
            <a:r>
              <a:rPr lang="en-US" sz="2800"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sz="2800" dirty="0">
                <a:latin typeface="+mj-lt"/>
              </a:rPr>
              <a:t>)</a:t>
            </a:r>
          </a:p>
          <a:p>
            <a:endParaRPr lang="pt-BR" sz="3200" dirty="0">
              <a:latin typeface="+mj-lt"/>
            </a:endParaRPr>
          </a:p>
          <a:p>
            <a:r>
              <a:rPr lang="pt-BR" sz="3200" dirty="0">
                <a:latin typeface="+mj-lt"/>
              </a:rPr>
              <a:t>If you don’t have an account, I can create one and reach your friends.</a:t>
            </a:r>
          </a:p>
        </p:txBody>
      </p:sp>
      <p:pic>
        <p:nvPicPr>
          <p:cNvPr id="13" name="Picture 12">
            <a:extLst>
              <a:ext uri="{FF2B5EF4-FFF2-40B4-BE49-F238E27FC236}">
                <a16:creationId xmlns:a16="http://schemas.microsoft.com/office/drawing/2014/main" id="{70D25A5B-B673-5E71-8C32-DEFD7B7C90A9}"/>
              </a:ext>
            </a:extLst>
          </p:cNvPr>
          <p:cNvPicPr>
            <a:picLocks noChangeAspect="1"/>
          </p:cNvPicPr>
          <p:nvPr/>
        </p:nvPicPr>
        <p:blipFill>
          <a:blip r:embed="rId12"/>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135FCF9C-4EFB-6521-8AEF-0C77406AA44A}"/>
              </a:ext>
            </a:extLst>
          </p:cNvPr>
          <p:cNvPicPr>
            <a:picLocks noChangeAspect="1"/>
          </p:cNvPicPr>
          <p:nvPr/>
        </p:nvPicPr>
        <p:blipFill>
          <a:blip r:embed="rId13"/>
          <a:stretch>
            <a:fillRect/>
          </a:stretch>
        </p:blipFill>
        <p:spPr>
          <a:xfrm>
            <a:off x="11404879" y="2967049"/>
            <a:ext cx="5849166" cy="4877481"/>
          </a:xfrm>
          <a:prstGeom prst="rect">
            <a:avLst/>
          </a:prstGeom>
        </p:spPr>
      </p:pic>
      <p:sp>
        <p:nvSpPr>
          <p:cNvPr id="5" name="TextBox 10">
            <a:extLst>
              <a:ext uri="{FF2B5EF4-FFF2-40B4-BE49-F238E27FC236}">
                <a16:creationId xmlns:a16="http://schemas.microsoft.com/office/drawing/2014/main" id="{E8325CA3-22CB-ADE3-5EE4-42184142010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DA46D2F-C3E2-80B8-8A04-D0B37BF5BEB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6E4DC588-E763-96F8-6DA0-D62110CD357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93259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B0BD-CC52-71BB-CEF9-331F1B803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DAC6A-283D-5730-4EDF-67EBA67D91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E36A047-4477-9F9C-3469-2D4A601B66A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Maps</a:t>
            </a:r>
          </a:p>
        </p:txBody>
      </p:sp>
      <p:sp>
        <p:nvSpPr>
          <p:cNvPr id="4" name="TextBox 15">
            <a:extLst>
              <a:ext uri="{FF2B5EF4-FFF2-40B4-BE49-F238E27FC236}">
                <a16:creationId xmlns:a16="http://schemas.microsoft.com/office/drawing/2014/main" id="{2F30F42D-4605-85DB-A6D8-D992808C79B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716D9218-5A21-DD89-8433-4680D325CFE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Never been there. Know it like the back of my hand.</a:t>
            </a:r>
          </a:p>
          <a:p>
            <a:endParaRPr lang="en-US" sz="3200" dirty="0">
              <a:latin typeface="+mj-lt"/>
            </a:endParaRPr>
          </a:p>
          <a:p>
            <a:r>
              <a:rPr lang="en-US" sz="3200" dirty="0">
                <a:latin typeface="+mj-lt"/>
              </a:rPr>
              <a:t>Street view</a:t>
            </a:r>
          </a:p>
          <a:p>
            <a:pPr lvl="1"/>
            <a:r>
              <a:rPr lang="en-US" sz="2800" dirty="0">
                <a:latin typeface="+mj-lt"/>
              </a:rPr>
              <a:t>Google Street View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Map/ Satellite</a:t>
            </a:r>
          </a:p>
          <a:p>
            <a:pPr lvl="1"/>
            <a:r>
              <a:rPr lang="en-US" sz="2800" dirty="0">
                <a:latin typeface="+mj-lt"/>
              </a:rPr>
              <a:t>Google Maps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Dual Maps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Overpass Turbo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Wizard: plant:source=nuclear</a:t>
            </a:r>
          </a:p>
          <a:p>
            <a:pPr lvl="1"/>
            <a:r>
              <a:rPr lang="en-US" sz="2800" dirty="0">
                <a:latin typeface="+mj-lt"/>
              </a:rPr>
              <a:t>World Imagery Wayback example (</a:t>
            </a:r>
            <a:r>
              <a:rPr lang="en-US" sz="28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Tips, Tricks and Techniques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10803364-B804-C8A2-8AAE-04A783C74278}"/>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C4F1F076-4DDB-DCFC-47CD-B15C5B4A55F0}"/>
              </a:ext>
            </a:extLst>
          </p:cNvPr>
          <p:cNvPicPr>
            <a:picLocks noChangeAspect="1"/>
          </p:cNvPicPr>
          <p:nvPr/>
        </p:nvPicPr>
        <p:blipFill>
          <a:blip r:embed="rId12"/>
          <a:stretch>
            <a:fillRect/>
          </a:stretch>
        </p:blipFill>
        <p:spPr>
          <a:xfrm>
            <a:off x="11125200" y="2709371"/>
            <a:ext cx="5849166" cy="5849166"/>
          </a:xfrm>
          <a:prstGeom prst="rect">
            <a:avLst/>
          </a:prstGeom>
        </p:spPr>
      </p:pic>
      <p:sp>
        <p:nvSpPr>
          <p:cNvPr id="5" name="TextBox 10">
            <a:extLst>
              <a:ext uri="{FF2B5EF4-FFF2-40B4-BE49-F238E27FC236}">
                <a16:creationId xmlns:a16="http://schemas.microsoft.com/office/drawing/2014/main" id="{D7F800CF-FCAA-1CE2-25C9-DA3A0B8174A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095CE82-E8B1-BD92-A04F-227FD956DF3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CC460F1-7E96-3138-1E5F-8ED6024C41D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682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B607-A45E-7FDB-F4A6-31A60A3B6C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93E1B9-DA98-2FF0-3340-B310A38CC0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22BD86E6-C5CE-E003-C696-6C4E4F88B7A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a:t>
            </a:r>
          </a:p>
        </p:txBody>
      </p:sp>
      <p:sp>
        <p:nvSpPr>
          <p:cNvPr id="4" name="TextBox 15">
            <a:extLst>
              <a:ext uri="{FF2B5EF4-FFF2-40B4-BE49-F238E27FC236}">
                <a16:creationId xmlns:a16="http://schemas.microsoft.com/office/drawing/2014/main" id="{1BCC335C-EEB9-7492-E84D-2238651A22B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522C364-3460-A226-5E52-0B9D56DB10E1}"/>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One image is worth 1000 words, maybe more.</a:t>
            </a:r>
          </a:p>
          <a:p>
            <a:pPr lvl="1"/>
            <a:r>
              <a:rPr lang="en-US" sz="2800" dirty="0">
                <a:latin typeface="+mj-lt"/>
              </a:rPr>
              <a:t>What information can be extracted from a photo ?</a:t>
            </a:r>
          </a:p>
          <a:p>
            <a:endParaRPr lang="pt-BR" sz="3200" dirty="0">
              <a:latin typeface="+mj-lt"/>
            </a:endParaRPr>
          </a:p>
          <a:p>
            <a:r>
              <a:rPr lang="en-US" sz="3200" dirty="0">
                <a:latin typeface="+mj-lt"/>
              </a:rPr>
              <a:t>Photo analysis</a:t>
            </a:r>
          </a:p>
          <a:p>
            <a:pPr lvl="1"/>
            <a:r>
              <a:rPr lang="en-US" sz="2800" dirty="0">
                <a:latin typeface="+mj-lt"/>
              </a:rPr>
              <a:t>Location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Date it was taken</a:t>
            </a:r>
          </a:p>
          <a:p>
            <a:pPr lvl="1"/>
            <a:r>
              <a:rPr lang="en-US" sz="2800" dirty="0">
                <a:latin typeface="+mj-lt"/>
              </a:rPr>
              <a:t>Identifying elements in the photo</a:t>
            </a:r>
          </a:p>
          <a:p>
            <a:pPr lvl="2"/>
            <a:r>
              <a:rPr lang="pt-BR" sz="2400" dirty="0">
                <a:latin typeface="+mj-lt"/>
              </a:rPr>
              <a:t>Boards</a:t>
            </a:r>
          </a:p>
          <a:p>
            <a:pPr lvl="2"/>
            <a:r>
              <a:rPr lang="pt-BR" sz="2400" dirty="0">
                <a:latin typeface="+mj-lt"/>
              </a:rPr>
              <a:t>Signs</a:t>
            </a:r>
          </a:p>
          <a:p>
            <a:pPr lvl="2"/>
            <a:r>
              <a:rPr lang="pt-BR" sz="2400" dirty="0">
                <a:latin typeface="+mj-lt"/>
              </a:rPr>
              <a:t>Flags</a:t>
            </a:r>
          </a:p>
          <a:p>
            <a:endParaRPr lang="pt-BR" sz="3200" dirty="0">
              <a:latin typeface="+mj-lt"/>
            </a:endParaRPr>
          </a:p>
          <a:p>
            <a:r>
              <a:rPr lang="en-US" sz="3200" dirty="0">
                <a:latin typeface="+mj-lt"/>
              </a:rPr>
              <a:t>The professionals (video explaining)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5914747-0419-C1A9-8346-6EC5E27A7748}"/>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12EF469-92BB-B317-59E4-2303BA4E79A0}"/>
              </a:ext>
            </a:extLst>
          </p:cNvPr>
          <p:cNvPicPr>
            <a:picLocks noChangeAspect="1"/>
          </p:cNvPicPr>
          <p:nvPr/>
        </p:nvPicPr>
        <p:blipFill>
          <a:blip r:embed="rId8"/>
          <a:stretch>
            <a:fillRect/>
          </a:stretch>
        </p:blipFill>
        <p:spPr>
          <a:xfrm>
            <a:off x="10070539" y="3166872"/>
            <a:ext cx="6183024" cy="5006969"/>
          </a:xfrm>
          <a:prstGeom prst="rect">
            <a:avLst/>
          </a:prstGeom>
        </p:spPr>
      </p:pic>
      <p:sp>
        <p:nvSpPr>
          <p:cNvPr id="5" name="TextBox 10">
            <a:extLst>
              <a:ext uri="{FF2B5EF4-FFF2-40B4-BE49-F238E27FC236}">
                <a16:creationId xmlns:a16="http://schemas.microsoft.com/office/drawing/2014/main" id="{D86CD3C2-5A94-F434-A1D6-C52F5CC7917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60E6F31B-F031-5FC1-D1AC-B9DAE1E8795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02B37E3-2AC7-5BAC-9DE2-B94D7A3128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4903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6A53-C27E-D392-DB70-16A24710F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246F78-D44B-B506-8CE9-FA054625D8F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8B9DC8E-C710-F0EA-5747-88A44285257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D7CA91EC-65D4-651A-F912-006F283ACA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2709E92-C041-C0D5-BA8F-25689D35D2AF}"/>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Where was this image taken?</a:t>
            </a:r>
          </a:p>
          <a:p>
            <a:pPr lvl="1"/>
            <a:r>
              <a:rPr lang="en-US" sz="2800" dirty="0">
                <a:latin typeface="+mj-lt"/>
              </a:rPr>
              <a:t>Have you been there?</a:t>
            </a:r>
          </a:p>
          <a:p>
            <a:r>
              <a:rPr lang="en-US" sz="3200" dirty="0">
                <a:latin typeface="+mj-lt"/>
              </a:rPr>
              <a:t>When?</a:t>
            </a:r>
          </a:p>
          <a:p>
            <a:pPr lvl="1"/>
            <a:r>
              <a:rPr lang="en-US" sz="2800" dirty="0">
                <a:latin typeface="+mj-lt"/>
              </a:rPr>
              <a:t>Date stamp on photo</a:t>
            </a:r>
          </a:p>
          <a:p>
            <a:pPr lvl="1"/>
            <a:r>
              <a:rPr lang="en-US" sz="2800" dirty="0">
                <a:latin typeface="+mj-lt"/>
              </a:rPr>
              <a:t>Filename with date</a:t>
            </a:r>
          </a:p>
          <a:p>
            <a:pPr lvl="1"/>
            <a:r>
              <a:rPr lang="en-US" sz="2800" dirty="0">
                <a:latin typeface="+mj-lt"/>
              </a:rPr>
              <a:t>Metadata</a:t>
            </a:r>
          </a:p>
          <a:p>
            <a:r>
              <a:rPr lang="en-US" sz="3200" dirty="0">
                <a:latin typeface="+mj-lt"/>
              </a:rPr>
              <a:t>What else?</a:t>
            </a:r>
          </a:p>
          <a:p>
            <a:r>
              <a:rPr lang="en-US" sz="3200" dirty="0">
                <a:latin typeface="+mj-lt"/>
              </a:rPr>
              <a:t>Image search</a:t>
            </a:r>
          </a:p>
          <a:p>
            <a:pPr lvl="1"/>
            <a:r>
              <a:rPr lang="en-US" sz="2800" dirty="0">
                <a:latin typeface="+mj-lt"/>
              </a:rPr>
              <a:t>Identify the castle? </a:t>
            </a:r>
            <a:r>
              <a:rPr lang="pt-BR" sz="3200" dirty="0">
                <a:latin typeface="+mj-lt"/>
              </a:rPr>
              <a:t>(</a:t>
            </a:r>
            <a:r>
              <a:rPr lang="pt-BR"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3200" dirty="0">
                <a:latin typeface="+mj-lt"/>
              </a:rPr>
              <a:t>)</a:t>
            </a:r>
          </a:p>
        </p:txBody>
      </p:sp>
      <p:pic>
        <p:nvPicPr>
          <p:cNvPr id="13" name="Picture 12">
            <a:extLst>
              <a:ext uri="{FF2B5EF4-FFF2-40B4-BE49-F238E27FC236}">
                <a16:creationId xmlns:a16="http://schemas.microsoft.com/office/drawing/2014/main" id="{FD256691-81DA-D4C5-71B8-5ECF6550E4E2}"/>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Picture 4" descr="A stone castle on a hill&#10;&#10;Description automatically generated">
            <a:extLst>
              <a:ext uri="{FF2B5EF4-FFF2-40B4-BE49-F238E27FC236}">
                <a16:creationId xmlns:a16="http://schemas.microsoft.com/office/drawing/2014/main" id="{B1C7B300-6856-0AEB-8C55-34AE44ABE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682" y="3196484"/>
            <a:ext cx="7197215" cy="5397911"/>
          </a:xfrm>
          <a:prstGeom prst="rect">
            <a:avLst/>
          </a:prstGeom>
        </p:spPr>
      </p:pic>
      <p:grpSp>
        <p:nvGrpSpPr>
          <p:cNvPr id="7" name="Group 6">
            <a:extLst>
              <a:ext uri="{FF2B5EF4-FFF2-40B4-BE49-F238E27FC236}">
                <a16:creationId xmlns:a16="http://schemas.microsoft.com/office/drawing/2014/main" id="{7C3ED266-E2B9-75F2-1C4C-078DE470FDD6}"/>
              </a:ext>
            </a:extLst>
          </p:cNvPr>
          <p:cNvGrpSpPr/>
          <p:nvPr/>
        </p:nvGrpSpPr>
        <p:grpSpPr>
          <a:xfrm>
            <a:off x="14220401" y="3758023"/>
            <a:ext cx="3038899" cy="4724483"/>
            <a:chOff x="13087718" y="2651179"/>
            <a:chExt cx="3038899" cy="4724483"/>
          </a:xfrm>
        </p:grpSpPr>
        <p:pic>
          <p:nvPicPr>
            <p:cNvPr id="8" name="Picture 7">
              <a:extLst>
                <a:ext uri="{FF2B5EF4-FFF2-40B4-BE49-F238E27FC236}">
                  <a16:creationId xmlns:a16="http://schemas.microsoft.com/office/drawing/2014/main" id="{80BF8EE2-2E58-0200-5A3C-129A66EF68C3}"/>
                </a:ext>
              </a:extLst>
            </p:cNvPr>
            <p:cNvPicPr>
              <a:picLocks noChangeAspect="1"/>
            </p:cNvPicPr>
            <p:nvPr/>
          </p:nvPicPr>
          <p:blipFill>
            <a:blip r:embed="rId8"/>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E71DD375-C230-1AF0-0643-9B8A3D44D933}"/>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6" name="TextBox 10">
            <a:extLst>
              <a:ext uri="{FF2B5EF4-FFF2-40B4-BE49-F238E27FC236}">
                <a16:creationId xmlns:a16="http://schemas.microsoft.com/office/drawing/2014/main" id="{6F5D8645-9EC0-3579-B16C-7BF78B8EBF4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0" name="TextBox 11">
            <a:extLst>
              <a:ext uri="{FF2B5EF4-FFF2-40B4-BE49-F238E27FC236}">
                <a16:creationId xmlns:a16="http://schemas.microsoft.com/office/drawing/2014/main" id="{DDB89F1D-4F08-C790-B95C-B353FF68D49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ADF8D76C-FDE2-4542-945E-E4CF2BF3A2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5332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F8C4C-27F5-C6D7-2B63-566DB1671E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F3B3BE-B206-E733-D704-E81E465A0B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F420A-31C8-6A63-3C18-D55FD7395F2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9D13F9FF-EB26-E881-6411-6813DC0DDE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5671C7E2-17CF-EFC8-8BDE-E381CB50B544}"/>
              </a:ext>
            </a:extLst>
          </p:cNvPr>
          <p:cNvSpPr>
            <a:spLocks noGrp="1"/>
          </p:cNvSpPr>
          <p:nvPr>
            <p:ph idx="1"/>
          </p:nvPr>
        </p:nvSpPr>
        <p:spPr>
          <a:xfrm>
            <a:off x="860253" y="2854845"/>
            <a:ext cx="16940157" cy="6081191"/>
          </a:xfrm>
        </p:spPr>
        <p:txBody>
          <a:bodyPr>
            <a:normAutofit/>
          </a:bodyPr>
          <a:lstStyle/>
          <a:p>
            <a:r>
              <a:rPr lang="pt-BR" sz="3200" dirty="0">
                <a:latin typeface="+mj-lt"/>
              </a:rPr>
              <a:t>An image is worth a thousand words</a:t>
            </a:r>
          </a:p>
          <a:p>
            <a:endParaRPr lang="pt-BR" sz="3200" dirty="0">
              <a:latin typeface="+mj-lt"/>
            </a:endParaRPr>
          </a:p>
          <a:p>
            <a:r>
              <a:rPr lang="pt-BR" sz="3200" dirty="0">
                <a:latin typeface="+mj-lt"/>
              </a:rPr>
              <a:t>File analysis</a:t>
            </a:r>
          </a:p>
          <a:p>
            <a:pPr lvl="1"/>
            <a:r>
              <a:rPr lang="pt-BR" sz="2800" dirty="0">
                <a:latin typeface="+mj-lt"/>
              </a:rPr>
              <a:t>Metadata</a:t>
            </a:r>
          </a:p>
          <a:p>
            <a:pPr lvl="1"/>
            <a:r>
              <a:rPr lang="pt-BR" sz="2800" dirty="0">
                <a:latin typeface="+mj-lt"/>
              </a:rPr>
              <a:t>GPS (</a:t>
            </a:r>
            <a:r>
              <a:rPr lang="pt-BR"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Google Maps (</a:t>
            </a:r>
            <a:r>
              <a:rPr lang="pt-BR"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pt-BR" sz="2800" dirty="0">
                <a:latin typeface="+mj-lt"/>
              </a:rPr>
              <a:t>)</a:t>
            </a:r>
          </a:p>
          <a:p>
            <a:endParaRPr lang="pt-BR" sz="3200" dirty="0">
              <a:latin typeface="+mj-lt"/>
            </a:endParaRPr>
          </a:p>
          <a:p>
            <a:r>
              <a:rPr lang="pt-BR" sz="3200" dirty="0">
                <a:latin typeface="+mj-lt"/>
              </a:rPr>
              <a:t>Tools</a:t>
            </a:r>
          </a:p>
          <a:p>
            <a:pPr lvl="1"/>
            <a:r>
              <a:rPr lang="pt-BR" sz="2800" dirty="0">
                <a:latin typeface="+mj-lt"/>
              </a:rPr>
              <a:t>CleanUp (</a:t>
            </a:r>
            <a:r>
              <a:rPr lang="pt-BR"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AperiSolve (</a:t>
            </a:r>
            <a:r>
              <a:rPr lang="pt-BR"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pt-BR" sz="2800" dirty="0">
                <a:latin typeface="+mj-lt"/>
              </a:rPr>
              <a:t>)</a:t>
            </a:r>
          </a:p>
        </p:txBody>
      </p:sp>
      <p:pic>
        <p:nvPicPr>
          <p:cNvPr id="13" name="Picture 12">
            <a:extLst>
              <a:ext uri="{FF2B5EF4-FFF2-40B4-BE49-F238E27FC236}">
                <a16:creationId xmlns:a16="http://schemas.microsoft.com/office/drawing/2014/main" id="{518ED2BC-3958-354A-4E18-02918028AE64}"/>
              </a:ext>
            </a:extLst>
          </p:cNvPr>
          <p:cNvPicPr>
            <a:picLocks noChangeAspect="1"/>
          </p:cNvPicPr>
          <p:nvPr/>
        </p:nvPicPr>
        <p:blipFill>
          <a:blip r:embed="rId9"/>
          <a:stretch>
            <a:fillRect/>
          </a:stretch>
        </p:blipFill>
        <p:spPr>
          <a:xfrm>
            <a:off x="381000" y="552138"/>
            <a:ext cx="1635002" cy="427085"/>
          </a:xfrm>
          <a:prstGeom prst="rect">
            <a:avLst/>
          </a:prstGeom>
        </p:spPr>
      </p:pic>
      <p:grpSp>
        <p:nvGrpSpPr>
          <p:cNvPr id="6" name="Group 5">
            <a:extLst>
              <a:ext uri="{FF2B5EF4-FFF2-40B4-BE49-F238E27FC236}">
                <a16:creationId xmlns:a16="http://schemas.microsoft.com/office/drawing/2014/main" id="{EE1220A9-01EF-3E83-84E1-7FBF41860E38}"/>
              </a:ext>
            </a:extLst>
          </p:cNvPr>
          <p:cNvGrpSpPr/>
          <p:nvPr/>
        </p:nvGrpSpPr>
        <p:grpSpPr>
          <a:xfrm>
            <a:off x="8145831" y="2845648"/>
            <a:ext cx="8610600" cy="6081191"/>
            <a:chOff x="2505074" y="1930400"/>
            <a:chExt cx="6258535" cy="3967830"/>
          </a:xfrm>
        </p:grpSpPr>
        <p:pic>
          <p:nvPicPr>
            <p:cNvPr id="10" name="Picture 9">
              <a:extLst>
                <a:ext uri="{FF2B5EF4-FFF2-40B4-BE49-F238E27FC236}">
                  <a16:creationId xmlns:a16="http://schemas.microsoft.com/office/drawing/2014/main" id="{7C93B9EA-C1E1-6DE9-AD09-BB61CCE687C2}"/>
                </a:ext>
              </a:extLst>
            </p:cNvPr>
            <p:cNvPicPr>
              <a:picLocks noChangeAspect="1"/>
            </p:cNvPicPr>
            <p:nvPr/>
          </p:nvPicPr>
          <p:blipFill>
            <a:blip r:embed="rId10"/>
            <a:stretch>
              <a:fillRect/>
            </a:stretch>
          </p:blipFill>
          <p:spPr>
            <a:xfrm>
              <a:off x="2505074" y="1930400"/>
              <a:ext cx="6258535" cy="3967830"/>
            </a:xfrm>
            <a:prstGeom prst="rect">
              <a:avLst/>
            </a:prstGeom>
          </p:spPr>
        </p:pic>
        <p:sp>
          <p:nvSpPr>
            <p:cNvPr id="12" name="Rectangle 11">
              <a:extLst>
                <a:ext uri="{FF2B5EF4-FFF2-40B4-BE49-F238E27FC236}">
                  <a16:creationId xmlns:a16="http://schemas.microsoft.com/office/drawing/2014/main" id="{06DA8D4A-ACAE-B4E1-27CA-49C1AAD1F625}"/>
                </a:ext>
              </a:extLst>
            </p:cNvPr>
            <p:cNvSpPr/>
            <p:nvPr/>
          </p:nvSpPr>
          <p:spPr>
            <a:xfrm>
              <a:off x="3200401" y="2695575"/>
              <a:ext cx="666750" cy="161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4482E567-9580-F364-167E-6B6F821AE524}"/>
                </a:ext>
              </a:extLst>
            </p:cNvPr>
            <p:cNvSpPr/>
            <p:nvPr/>
          </p:nvSpPr>
          <p:spPr>
            <a:xfrm>
              <a:off x="6238875" y="2466975"/>
              <a:ext cx="1638301"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78F8D9D7-D8B4-85F9-72FB-09D9E131ED3F}"/>
                </a:ext>
              </a:extLst>
            </p:cNvPr>
            <p:cNvSpPr/>
            <p:nvPr/>
          </p:nvSpPr>
          <p:spPr>
            <a:xfrm>
              <a:off x="3943350" y="4381500"/>
              <a:ext cx="704849"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AEFE37E3-5AC0-7657-0742-C9EBB7895D15}"/>
                </a:ext>
              </a:extLst>
            </p:cNvPr>
            <p:cNvSpPr/>
            <p:nvPr/>
          </p:nvSpPr>
          <p:spPr>
            <a:xfrm>
              <a:off x="3943350" y="4638675"/>
              <a:ext cx="16859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ECA2C79F-C4E8-E43F-5814-49DA75F82950}"/>
                </a:ext>
              </a:extLst>
            </p:cNvPr>
            <p:cNvSpPr/>
            <p:nvPr/>
          </p:nvSpPr>
          <p:spPr>
            <a:xfrm>
              <a:off x="3943350" y="4895850"/>
              <a:ext cx="9620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5" name="TextBox 10">
            <a:extLst>
              <a:ext uri="{FF2B5EF4-FFF2-40B4-BE49-F238E27FC236}">
                <a16:creationId xmlns:a16="http://schemas.microsoft.com/office/drawing/2014/main" id="{046587B8-09AB-3867-AD69-B3BA5965837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2368743-B3B6-CDCB-0010-BC90897E61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6AA672A-3526-BBB0-002D-66A500110EC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088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2B0C-434B-DCCF-D3DF-B52746E9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247E45-DB3A-4361-07C0-39FD8159175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CC9A786-2784-8A6C-FE92-4EBE4ABFA333}"/>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9852A798-C317-4F83-2EAF-FA52CB4EA4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D2E372A-C71A-06FE-7FF7-51BCD873EFC1}"/>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Routers</a:t>
            </a:r>
          </a:p>
          <a:p>
            <a:r>
              <a:rPr lang="en-US" sz="3200" dirty="0">
                <a:latin typeface="+mj-lt"/>
              </a:rPr>
              <a:t>Printers</a:t>
            </a:r>
          </a:p>
          <a:p>
            <a:r>
              <a:rPr lang="en-US" sz="3200" dirty="0">
                <a:latin typeface="+mj-lt"/>
              </a:rPr>
              <a:t>Cars</a:t>
            </a:r>
          </a:p>
          <a:p>
            <a:r>
              <a:rPr lang="en-US" sz="3200" dirty="0">
                <a:latin typeface="+mj-lt"/>
              </a:rPr>
              <a:t>IoT</a:t>
            </a:r>
          </a:p>
          <a:p>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3A01E0E-EAAF-3647-A828-B52AA5703352}"/>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18" name="Group 17">
            <a:extLst>
              <a:ext uri="{FF2B5EF4-FFF2-40B4-BE49-F238E27FC236}">
                <a16:creationId xmlns:a16="http://schemas.microsoft.com/office/drawing/2014/main" id="{7415F3E6-483C-9297-B221-9AB0C710CF55}"/>
              </a:ext>
            </a:extLst>
          </p:cNvPr>
          <p:cNvGrpSpPr/>
          <p:nvPr/>
        </p:nvGrpSpPr>
        <p:grpSpPr>
          <a:xfrm>
            <a:off x="3567452" y="2957235"/>
            <a:ext cx="13203493" cy="5525271"/>
            <a:chOff x="860253" y="3410765"/>
            <a:chExt cx="13203493" cy="5525271"/>
          </a:xfrm>
        </p:grpSpPr>
        <p:pic>
          <p:nvPicPr>
            <p:cNvPr id="9" name="Picture 8">
              <a:extLst>
                <a:ext uri="{FF2B5EF4-FFF2-40B4-BE49-F238E27FC236}">
                  <a16:creationId xmlns:a16="http://schemas.microsoft.com/office/drawing/2014/main" id="{0EEBE16B-F132-2BD2-F6CB-65C00674FDA7}"/>
                </a:ext>
              </a:extLst>
            </p:cNvPr>
            <p:cNvPicPr>
              <a:picLocks noChangeAspect="1"/>
            </p:cNvPicPr>
            <p:nvPr/>
          </p:nvPicPr>
          <p:blipFill>
            <a:blip r:embed="rId7"/>
            <a:stretch>
              <a:fillRect/>
            </a:stretch>
          </p:blipFill>
          <p:spPr>
            <a:xfrm>
              <a:off x="860253" y="3410765"/>
              <a:ext cx="13203493" cy="5525271"/>
            </a:xfrm>
            <a:prstGeom prst="rect">
              <a:avLst/>
            </a:prstGeom>
          </p:spPr>
        </p:pic>
        <p:sp>
          <p:nvSpPr>
            <p:cNvPr id="12" name="Rectangle 11">
              <a:extLst>
                <a:ext uri="{FF2B5EF4-FFF2-40B4-BE49-F238E27FC236}">
                  <a16:creationId xmlns:a16="http://schemas.microsoft.com/office/drawing/2014/main" id="{C5E22D23-3BDE-0596-2206-66694CABC5D1}"/>
                </a:ext>
              </a:extLst>
            </p:cNvPr>
            <p:cNvSpPr/>
            <p:nvPr/>
          </p:nvSpPr>
          <p:spPr>
            <a:xfrm>
              <a:off x="1066800" y="69723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6" name="Rectangle 15">
              <a:extLst>
                <a:ext uri="{FF2B5EF4-FFF2-40B4-BE49-F238E27FC236}">
                  <a16:creationId xmlns:a16="http://schemas.microsoft.com/office/drawing/2014/main" id="{8E1E6FAF-1F45-767A-F6CA-63A44E89FB2D}"/>
                </a:ext>
              </a:extLst>
            </p:cNvPr>
            <p:cNvSpPr/>
            <p:nvPr/>
          </p:nvSpPr>
          <p:spPr>
            <a:xfrm>
              <a:off x="6400800" y="74041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7" name="Rectangle 16">
              <a:extLst>
                <a:ext uri="{FF2B5EF4-FFF2-40B4-BE49-F238E27FC236}">
                  <a16:creationId xmlns:a16="http://schemas.microsoft.com/office/drawing/2014/main" id="{7C0B6B2D-6714-8DA9-5324-BC37BE70A680}"/>
                </a:ext>
              </a:extLst>
            </p:cNvPr>
            <p:cNvSpPr/>
            <p:nvPr/>
          </p:nvSpPr>
          <p:spPr>
            <a:xfrm>
              <a:off x="8229600" y="7594600"/>
              <a:ext cx="1371600"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grpSp>
      <p:sp>
        <p:nvSpPr>
          <p:cNvPr id="5" name="TextBox 10">
            <a:extLst>
              <a:ext uri="{FF2B5EF4-FFF2-40B4-BE49-F238E27FC236}">
                <a16:creationId xmlns:a16="http://schemas.microsoft.com/office/drawing/2014/main" id="{D406E059-2A7F-0094-3E88-A15C5FD3A8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192F542-C647-59A7-2E0D-5148556D505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BC8BE4EC-DD39-7639-DB85-E0BDE68F695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2895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4545-33D7-2E12-9708-349B0F3AA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8A26CE-76E8-59D4-350D-1388AFAB1B9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6D7B0A0-5D15-5054-587B-D2F831C73C6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C29504D8-FC90-A5A6-CAC1-2CF78EEBA9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4840EB2-A017-9EC0-B13E-5CF334244917}"/>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63349C7-6269-C569-0810-11AD86C30785}"/>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Freeform 5">
            <a:extLst>
              <a:ext uri="{FF2B5EF4-FFF2-40B4-BE49-F238E27FC236}">
                <a16:creationId xmlns:a16="http://schemas.microsoft.com/office/drawing/2014/main" id="{3540A21D-C29D-5981-834F-388A6460720F}"/>
              </a:ext>
            </a:extLst>
          </p:cNvPr>
          <p:cNvSpPr/>
          <p:nvPr/>
        </p:nvSpPr>
        <p:spPr>
          <a:xfrm>
            <a:off x="12237808" y="3315702"/>
            <a:ext cx="4015755" cy="4709308"/>
          </a:xfrm>
          <a:custGeom>
            <a:avLst/>
            <a:gdLst/>
            <a:ahLst/>
            <a:cxnLst/>
            <a:rect l="l" t="t" r="r" b="b"/>
            <a:pathLst>
              <a:path w="4015755" h="4709308">
                <a:moveTo>
                  <a:pt x="0" y="0"/>
                </a:moveTo>
                <a:lnTo>
                  <a:pt x="4015755" y="0"/>
                </a:lnTo>
                <a:lnTo>
                  <a:pt x="4015755" y="4709308"/>
                </a:lnTo>
                <a:lnTo>
                  <a:pt x="0" y="4709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pic>
        <p:nvPicPr>
          <p:cNvPr id="16" name="Picture 15">
            <a:extLst>
              <a:ext uri="{FF2B5EF4-FFF2-40B4-BE49-F238E27FC236}">
                <a16:creationId xmlns:a16="http://schemas.microsoft.com/office/drawing/2014/main" id="{562EAB4D-9190-F39C-E0C2-20A1A1DD0562}"/>
              </a:ext>
            </a:extLst>
          </p:cNvPr>
          <p:cNvPicPr>
            <a:picLocks noChangeAspect="1"/>
          </p:cNvPicPr>
          <p:nvPr/>
        </p:nvPicPr>
        <p:blipFill>
          <a:blip r:embed="rId9"/>
          <a:stretch>
            <a:fillRect/>
          </a:stretch>
        </p:blipFill>
        <p:spPr>
          <a:xfrm>
            <a:off x="3231861" y="6962497"/>
            <a:ext cx="8278380" cy="1991003"/>
          </a:xfrm>
          <a:prstGeom prst="rect">
            <a:avLst/>
          </a:prstGeom>
        </p:spPr>
      </p:pic>
      <p:pic>
        <p:nvPicPr>
          <p:cNvPr id="18" name="Picture 17">
            <a:extLst>
              <a:ext uri="{FF2B5EF4-FFF2-40B4-BE49-F238E27FC236}">
                <a16:creationId xmlns:a16="http://schemas.microsoft.com/office/drawing/2014/main" id="{5C24462E-D802-C53A-CD01-4A1643E86F3A}"/>
              </a:ext>
            </a:extLst>
          </p:cNvPr>
          <p:cNvPicPr>
            <a:picLocks noChangeAspect="1"/>
          </p:cNvPicPr>
          <p:nvPr/>
        </p:nvPicPr>
        <p:blipFill>
          <a:blip r:embed="rId10"/>
          <a:stretch>
            <a:fillRect/>
          </a:stretch>
        </p:blipFill>
        <p:spPr>
          <a:xfrm>
            <a:off x="4051141" y="3605983"/>
            <a:ext cx="6639820" cy="3116651"/>
          </a:xfrm>
          <a:prstGeom prst="rect">
            <a:avLst/>
          </a:prstGeom>
        </p:spPr>
      </p:pic>
      <p:sp>
        <p:nvSpPr>
          <p:cNvPr id="6" name="TextBox 10">
            <a:extLst>
              <a:ext uri="{FF2B5EF4-FFF2-40B4-BE49-F238E27FC236}">
                <a16:creationId xmlns:a16="http://schemas.microsoft.com/office/drawing/2014/main" id="{0435AEDE-DECE-EAE1-22CA-9C3256A54FD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BBDDCBD7-B992-E459-8F29-502CE9E2E6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E78E959D-F5F7-B3D6-B64F-F50485990B7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825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0EF289C-A875-CEB8-5661-622A6362A05F}"/>
              </a:ext>
            </a:extLst>
          </p:cNvPr>
          <p:cNvSpPr/>
          <p:nvPr/>
        </p:nvSpPr>
        <p:spPr>
          <a:xfrm>
            <a:off x="1115784" y="7706579"/>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5"/>
          <a:stretch>
            <a:fillRect/>
          </a:stretch>
        </p:blipFill>
        <p:spPr>
          <a:xfrm>
            <a:off x="1505011" y="7850960"/>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
        <p:nvSpPr>
          <p:cNvPr id="15" name="Rectangle: Rounded Corners 14">
            <a:extLst>
              <a:ext uri="{FF2B5EF4-FFF2-40B4-BE49-F238E27FC236}">
                <a16:creationId xmlns:a16="http://schemas.microsoft.com/office/drawing/2014/main" id="{0E31AA3B-04C1-BDC3-0CA9-9CDF6A26D302}"/>
              </a:ext>
            </a:extLst>
          </p:cNvPr>
          <p:cNvSpPr/>
          <p:nvPr/>
        </p:nvSpPr>
        <p:spPr>
          <a:xfrm>
            <a:off x="1115785" y="6052906"/>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0469" y="6250760"/>
            <a:ext cx="799978" cy="799978"/>
          </a:xfrm>
          <a:prstGeom prst="rect">
            <a:avLst/>
          </a:prstGeom>
        </p:spPr>
      </p:pic>
      <p:sp>
        <p:nvSpPr>
          <p:cNvPr id="16" name="Rectangle: Rounded Corners 15">
            <a:extLst>
              <a:ext uri="{FF2B5EF4-FFF2-40B4-BE49-F238E27FC236}">
                <a16:creationId xmlns:a16="http://schemas.microsoft.com/office/drawing/2014/main" id="{2C1F940A-F60B-072A-94DB-416E0C1E639C}"/>
              </a:ext>
            </a:extLst>
          </p:cNvPr>
          <p:cNvSpPr/>
          <p:nvPr/>
        </p:nvSpPr>
        <p:spPr>
          <a:xfrm>
            <a:off x="1115785" y="4399233"/>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Live content may be unpredictable and potentially inappropriate for some viewers.</a:t>
            </a:r>
          </a:p>
        </p:txBody>
      </p:sp>
      <p:sp>
        <p:nvSpPr>
          <p:cNvPr id="18" name="Rectangle: Rounded Corners 17">
            <a:extLst>
              <a:ext uri="{FF2B5EF4-FFF2-40B4-BE49-F238E27FC236}">
                <a16:creationId xmlns:a16="http://schemas.microsoft.com/office/drawing/2014/main" id="{DE1F7154-0C6C-C2D7-88A8-AB153DBAB0A3}"/>
              </a:ext>
            </a:extLst>
          </p:cNvPr>
          <p:cNvSpPr/>
          <p:nvPr/>
        </p:nvSpPr>
        <p:spPr>
          <a:xfrm>
            <a:off x="1115786" y="2745560"/>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a:t>
            </a:r>
          </a:p>
        </p:txBody>
      </p:sp>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7"/>
          <a:stretch>
            <a:fillRect/>
          </a:stretch>
        </p:blipFill>
        <p:spPr>
          <a:xfrm>
            <a:off x="1546347" y="2974160"/>
            <a:ext cx="799978" cy="799978"/>
          </a:xfrm>
          <a:prstGeom prst="rect">
            <a:avLst/>
          </a:prstGeom>
        </p:spPr>
      </p:pic>
      <p:pic>
        <p:nvPicPr>
          <p:cNvPr id="21" name="Picture 20">
            <a:extLst>
              <a:ext uri="{FF2B5EF4-FFF2-40B4-BE49-F238E27FC236}">
                <a16:creationId xmlns:a16="http://schemas.microsoft.com/office/drawing/2014/main" id="{D6592087-9FD0-E23F-6A54-52083D976298}"/>
              </a:ext>
            </a:extLst>
          </p:cNvPr>
          <p:cNvPicPr>
            <a:picLocks noChangeAspect="1"/>
          </p:cNvPicPr>
          <p:nvPr/>
        </p:nvPicPr>
        <p:blipFill>
          <a:blip r:embed="rId8"/>
          <a:stretch>
            <a:fillRect/>
          </a:stretch>
        </p:blipFill>
        <p:spPr>
          <a:xfrm>
            <a:off x="1600200" y="4650560"/>
            <a:ext cx="761492" cy="761492"/>
          </a:xfrm>
          <a:prstGeom prst="rect">
            <a:avLst/>
          </a:prstGeom>
        </p:spPr>
      </p:pic>
      <p:sp>
        <p:nvSpPr>
          <p:cNvPr id="23" name="TextBox 22">
            <a:extLst>
              <a:ext uri="{FF2B5EF4-FFF2-40B4-BE49-F238E27FC236}">
                <a16:creationId xmlns:a16="http://schemas.microsoft.com/office/drawing/2014/main" id="{CEE1A401-D8FA-E288-C1D2-DCD411D80A23}"/>
              </a:ext>
            </a:extLst>
          </p:cNvPr>
          <p:cNvSpPr txBox="1"/>
          <p:nvPr/>
        </p:nvSpPr>
        <p:spPr>
          <a:xfrm>
            <a:off x="11125199" y="8950523"/>
            <a:ext cx="1828658" cy="307777"/>
          </a:xfrm>
          <a:prstGeom prst="rect">
            <a:avLst/>
          </a:prstGeom>
          <a:noFill/>
        </p:spPr>
        <p:txBody>
          <a:bodyPr wrap="square">
            <a:spAutoFit/>
          </a:bodyPr>
          <a:lstStyle/>
          <a:p>
            <a:r>
              <a:rPr lang="en-US" sz="1400" dirty="0"/>
              <a:t>images: Flaticon.com</a:t>
            </a:r>
            <a:endParaRPr lang="en-BS" sz="1400" dirty="0"/>
          </a:p>
        </p:txBody>
      </p:sp>
      <p:pic>
        <p:nvPicPr>
          <p:cNvPr id="26" name="Picture 25">
            <a:extLst>
              <a:ext uri="{FF2B5EF4-FFF2-40B4-BE49-F238E27FC236}">
                <a16:creationId xmlns:a16="http://schemas.microsoft.com/office/drawing/2014/main" id="{3DB3C5C5-1030-EA91-7010-E39A3CE77A7B}"/>
              </a:ext>
            </a:extLst>
          </p:cNvPr>
          <p:cNvPicPr>
            <a:picLocks noChangeAspect="1"/>
          </p:cNvPicPr>
          <p:nvPr/>
        </p:nvPicPr>
        <p:blipFill>
          <a:blip r:embed="rId9"/>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5FC1E9A-7872-81A1-8EC8-F39EAE437E05}"/>
              </a:ext>
            </a:extLst>
          </p:cNvPr>
          <p:cNvPicPr>
            <a:picLocks noChangeAspect="1"/>
          </p:cNvPicPr>
          <p:nvPr/>
        </p:nvPicPr>
        <p:blipFill>
          <a:blip r:embed="rId10"/>
          <a:stretch>
            <a:fillRect/>
          </a:stretch>
        </p:blipFill>
        <p:spPr>
          <a:xfrm>
            <a:off x="13337080" y="3291275"/>
            <a:ext cx="4643688" cy="4824025"/>
          </a:xfrm>
          <a:prstGeom prst="rect">
            <a:avLst/>
          </a:prstGeom>
        </p:spPr>
      </p:pic>
      <p:sp>
        <p:nvSpPr>
          <p:cNvPr id="4" name="TextBox 10">
            <a:extLst>
              <a:ext uri="{FF2B5EF4-FFF2-40B4-BE49-F238E27FC236}">
                <a16:creationId xmlns:a16="http://schemas.microsoft.com/office/drawing/2014/main" id="{524D52CB-76ED-9497-2A4D-4D2A6ED8F87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3BB642B7-E860-8F24-57C5-DBB02DCDDB1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2F32C05-82DE-4032-4964-9B369157300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F3E3-7C59-A991-C8C6-30188CB3C4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1FFEE1-8764-5680-7DA0-9C1CE68D683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FD58A41-0A8D-1572-2BFD-0A04D34529F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6C765276-BBF4-11D2-D50F-9B69BB2023B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8683D281-059E-D1C7-F302-2F448A0BC8F3}"/>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F45EB925-B7C5-CD03-814F-91B5076FBABE}"/>
              </a:ext>
            </a:extLst>
          </p:cNvPr>
          <p:cNvGraphicFramePr>
            <a:graphicFrameLocks/>
          </p:cNvGraphicFramePr>
          <p:nvPr>
            <p:extLst>
              <p:ext uri="{D42A27DB-BD31-4B8C-83A1-F6EECF244321}">
                <p14:modId xmlns:p14="http://schemas.microsoft.com/office/powerpoint/2010/main" val="866445971"/>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marL="0" indent="0" algn="ctr">
                        <a:lnSpc>
                          <a:spcPct val="100000"/>
                        </a:lnSpc>
                        <a:buFont typeface="Arial" panose="020B0604020202020204" pitchFamily="34" charset="0"/>
                        <a:buNone/>
                      </a:pPr>
                      <a:r>
                        <a:rPr lang="pt-PT" sz="4000" b="1" noProof="0" dirty="0"/>
                        <a:t>Porto </a:t>
                      </a:r>
                    </a:p>
                    <a:p>
                      <a:pPr marL="0" indent="0" algn="ctr">
                        <a:lnSpc>
                          <a:spcPct val="100000"/>
                        </a:lnSpc>
                        <a:buFont typeface="Arial" panose="020B0604020202020204" pitchFamily="34" charset="0"/>
                        <a:buNone/>
                      </a:pPr>
                      <a:r>
                        <a:rPr lang="pt-PT" sz="4000" b="1" noProof="0" dirty="0"/>
                        <a:t>Business </a:t>
                      </a:r>
                    </a:p>
                    <a:p>
                      <a:pPr marL="0" indent="0" algn="ctr">
                        <a:lnSpc>
                          <a:spcPct val="100000"/>
                        </a:lnSpc>
                        <a:buFont typeface="Arial" panose="020B0604020202020204" pitchFamily="34" charset="0"/>
                        <a:buNone/>
                      </a:pPr>
                      <a:r>
                        <a:rPr lang="pt-PT" sz="4000" b="1" noProof="0" dirty="0"/>
                        <a:t>School</a:t>
                      </a:r>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Porto Business School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noProof="0" dirty="0"/>
                        <a:t>Google - </a:t>
                      </a:r>
                      <a:r>
                        <a:rPr lang="pt-BR" sz="2000" kern="1200" noProof="0" dirty="0">
                          <a:solidFill>
                            <a:schemeClr val="dk1"/>
                          </a:solidFill>
                          <a:latin typeface="+mn-lt"/>
                          <a:ea typeface="+mn-ea"/>
                          <a:cs typeface="+mn-cs"/>
                        </a:rPr>
                        <a:t>Search PBS NIF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b="1" kern="1200" noProof="0" dirty="0">
                          <a:solidFill>
                            <a:schemeClr val="dk1"/>
                          </a:solidFill>
                          <a:latin typeface="+mn-lt"/>
                          <a:ea typeface="+mn-ea"/>
                          <a:cs typeface="+mn-cs"/>
                        </a:rPr>
                        <a:t>508541832</a:t>
                      </a:r>
                    </a:p>
                  </a:txBody>
                  <a:tcPr>
                    <a:no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417EC396-7DDA-072A-6843-28581B2C74C4}"/>
              </a:ext>
            </a:extLst>
          </p:cNvPr>
          <p:cNvGraphicFramePr>
            <a:graphicFrameLocks/>
          </p:cNvGraphicFramePr>
          <p:nvPr>
            <p:extLst>
              <p:ext uri="{D42A27DB-BD31-4B8C-83A1-F6EECF244321}">
                <p14:modId xmlns:p14="http://schemas.microsoft.com/office/powerpoint/2010/main" val="2046078680"/>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kern="1200" noProof="0" dirty="0">
                          <a:solidFill>
                            <a:schemeClr val="dk1"/>
                          </a:solidFill>
                          <a:latin typeface="+mn-lt"/>
                          <a:ea typeface="+mn-ea"/>
                          <a:cs typeface="+mn-cs"/>
                        </a:rPr>
                        <a:t>CAE (</a:t>
                      </a:r>
                      <a:r>
                        <a:rPr lang="pt-BR" sz="2000" kern="1200" noProof="0" dirty="0">
                          <a:solidFill>
                            <a:schemeClr val="dk1"/>
                          </a:solidFill>
                          <a:latin typeface="+mn-lt"/>
                          <a:ea typeface="+mn-ea"/>
                          <a:cs typeface="+mn-cs"/>
                          <a:hlinkClick r:id="rId8"/>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CAE Principal – 85400 – Ensino Superior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35123 - Produção de eletricidade de origem solar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70200 - Atividades de consultoria ...</a:t>
                      </a:r>
                    </a:p>
                  </a:txBody>
                  <a:tcP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2FB7FAF6-595C-0589-6F8D-5A926F070D0C}"/>
              </a:ext>
            </a:extLst>
          </p:cNvPr>
          <p:cNvGraphicFramePr>
            <a:graphicFrameLocks/>
          </p:cNvGraphicFramePr>
          <p:nvPr>
            <p:extLst>
              <p:ext uri="{D42A27DB-BD31-4B8C-83A1-F6EECF244321}">
                <p14:modId xmlns:p14="http://schemas.microsoft.com/office/powerpoint/2010/main" val="3486535720"/>
              </p:ext>
            </p:extLst>
          </p:nvPr>
        </p:nvGraphicFramePr>
        <p:xfrm>
          <a:off x="700643" y="5725097"/>
          <a:ext cx="16558657" cy="2871314"/>
        </p:xfrm>
        <a:graphic>
          <a:graphicData uri="http://schemas.openxmlformats.org/drawingml/2006/table">
            <a:tbl>
              <a:tblPr firstRow="1" bandRow="1">
                <a:tableStyleId>{5C22544A-7EE6-4342-B048-85BDC9FD1C3A}</a:tableStyleId>
              </a:tblPr>
              <a:tblGrid>
                <a:gridCol w="2728358">
                  <a:extLst>
                    <a:ext uri="{9D8B030D-6E8A-4147-A177-3AD203B41FA5}">
                      <a16:colId xmlns:a16="http://schemas.microsoft.com/office/drawing/2014/main" val="4289972319"/>
                    </a:ext>
                  </a:extLst>
                </a:gridCol>
                <a:gridCol w="13830299">
                  <a:extLst>
                    <a:ext uri="{9D8B030D-6E8A-4147-A177-3AD203B41FA5}">
                      <a16:colId xmlns:a16="http://schemas.microsoft.com/office/drawing/2014/main" val="2619954489"/>
                    </a:ext>
                  </a:extLst>
                </a:gridCol>
              </a:tblGrid>
              <a:tr h="539117">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Ministério da Justiça – Publicação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2332197">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bl>
          </a:graphicData>
        </a:graphic>
      </p:graphicFrame>
      <p:pic>
        <p:nvPicPr>
          <p:cNvPr id="5" name="Picture 4">
            <a:hlinkClick r:id="rId9"/>
            <a:extLst>
              <a:ext uri="{FF2B5EF4-FFF2-40B4-BE49-F238E27FC236}">
                <a16:creationId xmlns:a16="http://schemas.microsoft.com/office/drawing/2014/main" id="{200FA77E-7D95-07D5-5CF7-02ED20780BA1}"/>
              </a:ext>
            </a:extLst>
          </p:cNvPr>
          <p:cNvPicPr>
            <a:picLocks noChangeAspect="1"/>
          </p:cNvPicPr>
          <p:nvPr/>
        </p:nvPicPr>
        <p:blipFill>
          <a:blip r:embed="rId10"/>
          <a:stretch>
            <a:fillRect/>
          </a:stretch>
        </p:blipFill>
        <p:spPr>
          <a:xfrm>
            <a:off x="1006745" y="6403196"/>
            <a:ext cx="2018513" cy="1885424"/>
          </a:xfrm>
          <a:prstGeom prst="rect">
            <a:avLst/>
          </a:prstGeom>
        </p:spPr>
      </p:pic>
      <p:pic>
        <p:nvPicPr>
          <p:cNvPr id="6" name="Picture 5">
            <a:hlinkClick r:id="rId11"/>
            <a:extLst>
              <a:ext uri="{FF2B5EF4-FFF2-40B4-BE49-F238E27FC236}">
                <a16:creationId xmlns:a16="http://schemas.microsoft.com/office/drawing/2014/main" id="{9A656A38-86D4-34A4-F9D6-C039B9BDF2D3}"/>
              </a:ext>
            </a:extLst>
          </p:cNvPr>
          <p:cNvPicPr>
            <a:picLocks noChangeAspect="1"/>
          </p:cNvPicPr>
          <p:nvPr/>
        </p:nvPicPr>
        <p:blipFill>
          <a:blip r:embed="rId12"/>
          <a:stretch>
            <a:fillRect/>
          </a:stretch>
        </p:blipFill>
        <p:spPr>
          <a:xfrm>
            <a:off x="9415966" y="3156123"/>
            <a:ext cx="1988633" cy="1864343"/>
          </a:xfrm>
          <a:prstGeom prst="rect">
            <a:avLst/>
          </a:prstGeom>
        </p:spPr>
      </p:pic>
      <p:pic>
        <p:nvPicPr>
          <p:cNvPr id="10" name="Picture 9">
            <a:extLst>
              <a:ext uri="{FF2B5EF4-FFF2-40B4-BE49-F238E27FC236}">
                <a16:creationId xmlns:a16="http://schemas.microsoft.com/office/drawing/2014/main" id="{07143F56-DC7B-4A7E-F69A-59707F18E022}"/>
              </a:ext>
            </a:extLst>
          </p:cNvPr>
          <p:cNvPicPr>
            <a:picLocks noChangeAspect="1"/>
          </p:cNvPicPr>
          <p:nvPr/>
        </p:nvPicPr>
        <p:blipFill>
          <a:blip r:embed="rId13"/>
          <a:stretch>
            <a:fillRect/>
          </a:stretch>
        </p:blipFill>
        <p:spPr>
          <a:xfrm>
            <a:off x="4953000" y="6365096"/>
            <a:ext cx="10536335" cy="2031858"/>
          </a:xfrm>
          <a:prstGeom prst="rect">
            <a:avLst/>
          </a:prstGeom>
        </p:spPr>
      </p:pic>
      <p:sp>
        <p:nvSpPr>
          <p:cNvPr id="7" name="TextBox 10">
            <a:extLst>
              <a:ext uri="{FF2B5EF4-FFF2-40B4-BE49-F238E27FC236}">
                <a16:creationId xmlns:a16="http://schemas.microsoft.com/office/drawing/2014/main" id="{95339D7B-E1C8-8EB8-81AA-EEE458A4C60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DE5EA8-D6FD-77DC-0401-2A3CFFCC8BF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1" name="TextBox 12">
            <a:extLst>
              <a:ext uri="{FF2B5EF4-FFF2-40B4-BE49-F238E27FC236}">
                <a16:creationId xmlns:a16="http://schemas.microsoft.com/office/drawing/2014/main" id="{C41DA4BC-F1E1-8D7D-7EF8-B332AD3FED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78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42ED-9DA4-EBEB-8356-45D63187E6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48149C-0C34-2A55-EFB3-613A262AE81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3BD15B6-C7FA-035F-D317-FB3FBBCA0B3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1E00B1C9-5503-8E6D-3C70-806D7E0560C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7E1D7C24-F266-654A-D1DF-21153FB2F071}"/>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50FDCEC4-38D1-3F25-F546-568644242E46}"/>
              </a:ext>
            </a:extLst>
          </p:cNvPr>
          <p:cNvGraphicFramePr>
            <a:graphicFrameLocks/>
          </p:cNvGraphicFramePr>
          <p:nvPr>
            <p:extLst>
              <p:ext uri="{D42A27DB-BD31-4B8C-83A1-F6EECF244321}">
                <p14:modId xmlns:p14="http://schemas.microsoft.com/office/powerpoint/2010/main" val="1983079217"/>
              </p:ext>
            </p:extLst>
          </p:nvPr>
        </p:nvGraphicFramePr>
        <p:xfrm>
          <a:off x="700643" y="2634907"/>
          <a:ext cx="5319157" cy="3041994"/>
        </p:xfrm>
        <a:graphic>
          <a:graphicData uri="http://schemas.openxmlformats.org/drawingml/2006/table">
            <a:tbl>
              <a:tblPr firstRow="1" bandRow="1">
                <a:tableStyleId>{5C22544A-7EE6-4342-B048-85BDC9FD1C3A}</a:tableStyleId>
              </a:tblPr>
              <a:tblGrid>
                <a:gridCol w="2575957">
                  <a:extLst>
                    <a:ext uri="{9D8B030D-6E8A-4147-A177-3AD203B41FA5}">
                      <a16:colId xmlns:a16="http://schemas.microsoft.com/office/drawing/2014/main" val="4289972319"/>
                    </a:ext>
                  </a:extLst>
                </a:gridCol>
                <a:gridCol w="2743200">
                  <a:extLst>
                    <a:ext uri="{9D8B030D-6E8A-4147-A177-3AD203B41FA5}">
                      <a16:colId xmlns:a16="http://schemas.microsoft.com/office/drawing/2014/main" val="2619954489"/>
                    </a:ext>
                  </a:extLst>
                </a:gridCol>
              </a:tblGrid>
              <a:tr h="571164">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470830">
                <a:tc>
                  <a:txBody>
                    <a:bodyPr/>
                    <a:lstStyle/>
                    <a:p>
                      <a:pPr marL="0" indent="0" algn="ctr">
                        <a:lnSpc>
                          <a:spcPct val="100000"/>
                        </a:lnSpc>
                        <a:buFont typeface="Arial" panose="020B0604020202020204" pitchFamily="34" charset="0"/>
                        <a:buNone/>
                      </a:pPr>
                      <a:endParaRPr lang="pt-PT" sz="4000" b="1"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Entity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Contracts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7" name="Picture 6">
            <a:hlinkClick r:id="rId8"/>
            <a:extLst>
              <a:ext uri="{FF2B5EF4-FFF2-40B4-BE49-F238E27FC236}">
                <a16:creationId xmlns:a16="http://schemas.microsoft.com/office/drawing/2014/main" id="{1FB3DAB5-CB10-B90D-E372-DF63A1D22CDF}"/>
              </a:ext>
            </a:extLst>
          </p:cNvPr>
          <p:cNvPicPr>
            <a:picLocks noChangeAspect="1"/>
          </p:cNvPicPr>
          <p:nvPr/>
        </p:nvPicPr>
        <p:blipFill>
          <a:blip r:embed="rId9"/>
          <a:stretch>
            <a:fillRect/>
          </a:stretch>
        </p:blipFill>
        <p:spPr>
          <a:xfrm>
            <a:off x="860254" y="3620890"/>
            <a:ext cx="2018513" cy="1885423"/>
          </a:xfrm>
          <a:prstGeom prst="rect">
            <a:avLst/>
          </a:prstGeom>
        </p:spPr>
      </p:pic>
      <p:pic>
        <p:nvPicPr>
          <p:cNvPr id="11" name="Picture 10">
            <a:extLst>
              <a:ext uri="{FF2B5EF4-FFF2-40B4-BE49-F238E27FC236}">
                <a16:creationId xmlns:a16="http://schemas.microsoft.com/office/drawing/2014/main" id="{32A14507-4523-4820-F39C-91F0AD6E5C4E}"/>
              </a:ext>
            </a:extLst>
          </p:cNvPr>
          <p:cNvPicPr>
            <a:picLocks noChangeAspect="1"/>
          </p:cNvPicPr>
          <p:nvPr/>
        </p:nvPicPr>
        <p:blipFill>
          <a:blip r:embed="rId10"/>
          <a:stretch>
            <a:fillRect/>
          </a:stretch>
        </p:blipFill>
        <p:spPr>
          <a:xfrm>
            <a:off x="6781800" y="2634907"/>
            <a:ext cx="9924388" cy="5936766"/>
          </a:xfrm>
          <a:prstGeom prst="rect">
            <a:avLst/>
          </a:prstGeom>
        </p:spPr>
      </p:pic>
      <p:sp>
        <p:nvSpPr>
          <p:cNvPr id="5" name="TextBox 10">
            <a:extLst>
              <a:ext uri="{FF2B5EF4-FFF2-40B4-BE49-F238E27FC236}">
                <a16:creationId xmlns:a16="http://schemas.microsoft.com/office/drawing/2014/main" id="{F7C84880-8397-77E9-2BDD-15CF06E1F6E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C2A3DBF-3AD6-EE5F-F756-CC88E839A82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895D897-7CD1-8D25-54C8-EF81C0CACED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9926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0FF2-7084-E151-E188-82A73CF491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BEF247-C758-9293-2739-937203428E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E5AFA1A-6502-3581-27EE-D8A4CA7DF3B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56E8114E-73EC-96E9-FCF3-CEBBE5100B9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C2201544-038D-F29A-438E-B9C6C9FB715C}"/>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hlinkClick r:id="rId6"/>
            <a:extLst>
              <a:ext uri="{FF2B5EF4-FFF2-40B4-BE49-F238E27FC236}">
                <a16:creationId xmlns:a16="http://schemas.microsoft.com/office/drawing/2014/main" id="{7F8CCF92-6A4D-2FA5-E689-8AC175EB7727}"/>
              </a:ext>
            </a:extLst>
          </p:cNvPr>
          <p:cNvPicPr>
            <a:picLocks noChangeAspect="1"/>
          </p:cNvPicPr>
          <p:nvPr/>
        </p:nvPicPr>
        <p:blipFill>
          <a:blip r:embed="rId7"/>
          <a:stretch>
            <a:fillRect/>
          </a:stretch>
        </p:blipFill>
        <p:spPr>
          <a:xfrm>
            <a:off x="9091527" y="2646362"/>
            <a:ext cx="7765629" cy="5172584"/>
          </a:xfrm>
          <a:prstGeom prst="rect">
            <a:avLst/>
          </a:prstGeom>
        </p:spPr>
      </p:pic>
      <p:pic>
        <p:nvPicPr>
          <p:cNvPr id="10" name="Picture 9">
            <a:hlinkClick r:id="rId8"/>
            <a:extLst>
              <a:ext uri="{FF2B5EF4-FFF2-40B4-BE49-F238E27FC236}">
                <a16:creationId xmlns:a16="http://schemas.microsoft.com/office/drawing/2014/main" id="{E6C354DE-9848-2CEB-0F96-715315BE7A42}"/>
              </a:ext>
            </a:extLst>
          </p:cNvPr>
          <p:cNvPicPr>
            <a:picLocks noChangeAspect="1"/>
          </p:cNvPicPr>
          <p:nvPr/>
        </p:nvPicPr>
        <p:blipFill>
          <a:blip r:embed="rId9"/>
          <a:stretch>
            <a:fillRect/>
          </a:stretch>
        </p:blipFill>
        <p:spPr>
          <a:xfrm>
            <a:off x="1143000" y="2864489"/>
            <a:ext cx="7194896" cy="4558022"/>
          </a:xfrm>
          <a:prstGeom prst="rect">
            <a:avLst/>
          </a:prstGeom>
        </p:spPr>
      </p:pic>
      <p:sp>
        <p:nvSpPr>
          <p:cNvPr id="5" name="TextBox 10">
            <a:extLst>
              <a:ext uri="{FF2B5EF4-FFF2-40B4-BE49-F238E27FC236}">
                <a16:creationId xmlns:a16="http://schemas.microsoft.com/office/drawing/2014/main" id="{DD568190-06E9-B6C8-4D15-032F3D39FD8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5FC4ABA-3ABE-4C50-07BC-57D065647A8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99CC874-E231-FF83-9D33-655AA1E3A22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3118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AFF4-0306-0C85-CA6B-CFFFC7EC1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0832B-C0D1-95AA-628D-54D756B91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1E4866E-B2C9-0EEB-883E-8CF810430BB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F88344A6-3FE6-6D02-B425-F95CF89581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F892F302-E114-DA1A-40B7-BE8C75E62355}"/>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hlinkClick r:id="rId6"/>
            <a:extLst>
              <a:ext uri="{FF2B5EF4-FFF2-40B4-BE49-F238E27FC236}">
                <a16:creationId xmlns:a16="http://schemas.microsoft.com/office/drawing/2014/main" id="{07378D51-022F-174D-F021-D87FF3053B98}"/>
              </a:ext>
            </a:extLst>
          </p:cNvPr>
          <p:cNvPicPr>
            <a:picLocks noChangeAspect="1"/>
          </p:cNvPicPr>
          <p:nvPr/>
        </p:nvPicPr>
        <p:blipFill>
          <a:blip r:embed="rId7"/>
          <a:stretch>
            <a:fillRect/>
          </a:stretch>
        </p:blipFill>
        <p:spPr>
          <a:xfrm>
            <a:off x="1138626" y="2864411"/>
            <a:ext cx="15956602" cy="5963482"/>
          </a:xfrm>
          <a:prstGeom prst="rect">
            <a:avLst/>
          </a:prstGeom>
        </p:spPr>
      </p:pic>
      <p:sp>
        <p:nvSpPr>
          <p:cNvPr id="5" name="TextBox 10">
            <a:extLst>
              <a:ext uri="{FF2B5EF4-FFF2-40B4-BE49-F238E27FC236}">
                <a16:creationId xmlns:a16="http://schemas.microsoft.com/office/drawing/2014/main" id="{8AC09AAE-C274-2E68-1DBF-425E0256796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C37734-8369-35D8-2B1D-BA08C090D0E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9E2241E-403A-14BA-28EB-768BB498F5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1872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8C08-DE86-DAA3-313C-B1526FEC6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59D2B2-66BA-FAA6-CD07-4219894B5F2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D896A7-9F8E-CF30-382A-F26820106F1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Vehicles</a:t>
            </a:r>
          </a:p>
        </p:txBody>
      </p:sp>
      <p:sp>
        <p:nvSpPr>
          <p:cNvPr id="4" name="TextBox 15">
            <a:extLst>
              <a:ext uri="{FF2B5EF4-FFF2-40B4-BE49-F238E27FC236}">
                <a16:creationId xmlns:a16="http://schemas.microsoft.com/office/drawing/2014/main" id="{8EB92520-F3AC-665C-11DF-49D77B3224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A6490CBC-579E-83F0-F88B-EACC0989EB66}"/>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65135D38-C91A-2CA3-2AAF-57BBC65AA13C}"/>
              </a:ext>
            </a:extLst>
          </p:cNvPr>
          <p:cNvGraphicFramePr>
            <a:graphicFrameLocks/>
          </p:cNvGraphicFramePr>
          <p:nvPr>
            <p:extLst>
              <p:ext uri="{D42A27DB-BD31-4B8C-83A1-F6EECF244321}">
                <p14:modId xmlns:p14="http://schemas.microsoft.com/office/powerpoint/2010/main" val="759037914"/>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Automóvel On-line </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Certidão Permanente do Registo Automóvel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 </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Document example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b="1" kern="1200" noProof="0" dirty="0">
                          <a:solidFill>
                            <a:schemeClr val="dk1"/>
                          </a:solidFill>
                          <a:latin typeface="+mn-lt"/>
                          <a:ea typeface="+mn-ea"/>
                          <a:cs typeface="+mn-cs"/>
                        </a:rPr>
                        <a:t>Demo</a:t>
                      </a:r>
                      <a:r>
                        <a:rPr lang="pt-BR" sz="2000" kern="1200" noProof="0" dirty="0">
                          <a:solidFill>
                            <a:schemeClr val="dk1"/>
                          </a:solidFill>
                          <a:latin typeface="+mn-lt"/>
                          <a:ea typeface="+mn-ea"/>
                          <a:cs typeface="+mn-cs"/>
                        </a:rPr>
                        <a:t>: search for a car (</a:t>
                      </a:r>
                      <a:r>
                        <a:rPr lang="pt-BR" sz="2000" b="1" kern="1200" noProof="0" dirty="0">
                          <a:solidFill>
                            <a:schemeClr val="accent6">
                              <a:lumMod val="50000"/>
                            </a:schemeClr>
                          </a:solidFill>
                          <a:latin typeface="+mj-lt"/>
                          <a:ea typeface="+mn-ea"/>
                          <a:cs typeface="+mn-cs"/>
                          <a:hlinkClick r:id="rId8">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chor="ctr">
                    <a:noFill/>
                  </a:tcPr>
                </a:tc>
                <a:extLst>
                  <a:ext uri="{0D108BD9-81ED-4DB2-BD59-A6C34878D82A}">
                    <a16:rowId xmlns:a16="http://schemas.microsoft.com/office/drawing/2014/main" val="3288223916"/>
                  </a:ext>
                </a:extLst>
              </a:tr>
            </a:tbl>
          </a:graphicData>
        </a:graphic>
      </p:graphicFrame>
      <p:pic>
        <p:nvPicPr>
          <p:cNvPr id="19" name="Picture 18">
            <a:hlinkClick r:id="rId9"/>
            <a:extLst>
              <a:ext uri="{FF2B5EF4-FFF2-40B4-BE49-F238E27FC236}">
                <a16:creationId xmlns:a16="http://schemas.microsoft.com/office/drawing/2014/main" id="{2F0C13F9-C281-5F34-7F57-31C3887F8176}"/>
              </a:ext>
            </a:extLst>
          </p:cNvPr>
          <p:cNvPicPr>
            <a:picLocks noChangeAspect="1"/>
          </p:cNvPicPr>
          <p:nvPr/>
        </p:nvPicPr>
        <p:blipFill>
          <a:blip r:embed="rId10"/>
          <a:stretch>
            <a:fillRect/>
          </a:stretch>
        </p:blipFill>
        <p:spPr>
          <a:xfrm>
            <a:off x="873743" y="3174829"/>
            <a:ext cx="2032002" cy="1905001"/>
          </a:xfrm>
          <a:prstGeom prst="rect">
            <a:avLst/>
          </a:prstGeom>
        </p:spPr>
      </p:pic>
      <p:graphicFrame>
        <p:nvGraphicFramePr>
          <p:cNvPr id="20" name="Table 5">
            <a:extLst>
              <a:ext uri="{FF2B5EF4-FFF2-40B4-BE49-F238E27FC236}">
                <a16:creationId xmlns:a16="http://schemas.microsoft.com/office/drawing/2014/main" id="{5BF413C9-2984-5308-3AE3-F4F8BE7AF51D}"/>
              </a:ext>
            </a:extLst>
          </p:cNvPr>
          <p:cNvGraphicFramePr>
            <a:graphicFrameLocks/>
          </p:cNvGraphicFramePr>
          <p:nvPr>
            <p:extLst>
              <p:ext uri="{D42A27DB-BD31-4B8C-83A1-F6EECF244321}">
                <p14:modId xmlns:p14="http://schemas.microsoft.com/office/powerpoint/2010/main" val="2943539783"/>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Serviços IMT online.pt (</a:t>
                      </a:r>
                      <a:r>
                        <a:rPr lang="pt-BR" sz="2000" b="0" kern="1200" noProof="0" dirty="0">
                          <a:solidFill>
                            <a:schemeClr val="accent6">
                              <a:lumMod val="60000"/>
                              <a:lumOff val="40000"/>
                            </a:schemeClr>
                          </a:solidFill>
                          <a:latin typeface="+mj-lt"/>
                          <a:ea typeface="+mn-ea"/>
                          <a:cs typeface="+mn-cs"/>
                          <a:hlinkClick r:id="rId11">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Veículos </a:t>
                      </a:r>
                      <a:r>
                        <a:rPr lang="pt-BR" sz="2000" kern="1200" noProof="0" dirty="0">
                          <a:solidFill>
                            <a:schemeClr val="dk1"/>
                          </a:solidFill>
                          <a:latin typeface="+mn-lt"/>
                          <a:ea typeface="+mn-ea"/>
                          <a:cs typeface="+mn-cs"/>
                          <a:sym typeface="Wingdings" panose="05000000000000000000" pitchFamily="2" charset="2"/>
                        </a:rPr>
                        <a:t></a:t>
                      </a:r>
                      <a:r>
                        <a:rPr lang="pt-BR" sz="2000" kern="1200" noProof="0" dirty="0">
                          <a:solidFill>
                            <a:schemeClr val="dk1"/>
                          </a:solidFill>
                          <a:latin typeface="+mn-lt"/>
                          <a:ea typeface="+mn-ea"/>
                          <a:cs typeface="+mn-cs"/>
                        </a:rPr>
                        <a:t> Certidão</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Mandatory inspection</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Vehicle characteristics</a:t>
                      </a:r>
                    </a:p>
                  </a:txBody>
                  <a:tcPr anchor="ct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415931F6-64BF-ACF8-E7D6-CAA3180E51C0}"/>
              </a:ext>
            </a:extLst>
          </p:cNvPr>
          <p:cNvGraphicFramePr>
            <a:graphicFrameLocks/>
          </p:cNvGraphicFramePr>
          <p:nvPr>
            <p:extLst>
              <p:ext uri="{D42A27DB-BD31-4B8C-83A1-F6EECF244321}">
                <p14:modId xmlns:p14="http://schemas.microsoft.com/office/powerpoint/2010/main" val="2344478752"/>
              </p:ext>
            </p:extLst>
          </p:nvPr>
        </p:nvGraphicFramePr>
        <p:xfrm>
          <a:off x="700643" y="5777386"/>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ASF – Autoridade de Supervisão de Seguros e Fundos de Pensões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Check Insurance (</a:t>
                      </a:r>
                      <a:r>
                        <a:rPr lang="pt-BR" sz="2000" b="1" kern="1200" noProof="0" dirty="0">
                          <a:solidFill>
                            <a:schemeClr val="accent6">
                              <a:lumMod val="50000"/>
                            </a:schemeClr>
                          </a:solidFill>
                          <a:latin typeface="+mj-lt"/>
                          <a:ea typeface="+mn-ea"/>
                          <a:cs typeface="+mn-cs"/>
                          <a:hlinkClick r:id="rId12">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a:t>
                      </a:r>
                    </a:p>
                  </a:txBody>
                  <a:tcPr anchor="ctr">
                    <a:noFill/>
                  </a:tcPr>
                </a:tc>
                <a:extLst>
                  <a:ext uri="{0D108BD9-81ED-4DB2-BD59-A6C34878D82A}">
                    <a16:rowId xmlns:a16="http://schemas.microsoft.com/office/drawing/2014/main" val="3288223916"/>
                  </a:ext>
                </a:extLst>
              </a:tr>
            </a:tbl>
          </a:graphicData>
        </a:graphic>
      </p:graphicFrame>
      <p:graphicFrame>
        <p:nvGraphicFramePr>
          <p:cNvPr id="24" name="Table 5">
            <a:extLst>
              <a:ext uri="{FF2B5EF4-FFF2-40B4-BE49-F238E27FC236}">
                <a16:creationId xmlns:a16="http://schemas.microsoft.com/office/drawing/2014/main" id="{8C1C1F60-4DC5-5BBF-959D-91F09DBBE667}"/>
              </a:ext>
            </a:extLst>
          </p:cNvPr>
          <p:cNvGraphicFramePr>
            <a:graphicFrameLocks/>
          </p:cNvGraphicFramePr>
          <p:nvPr>
            <p:extLst>
              <p:ext uri="{D42A27DB-BD31-4B8C-83A1-F6EECF244321}">
                <p14:modId xmlns:p14="http://schemas.microsoft.com/office/powerpoint/2010/main" val="1837826386"/>
              </p:ext>
            </p:extLst>
          </p:nvPr>
        </p:nvGraphicFramePr>
        <p:xfrm>
          <a:off x="9179543" y="5771379"/>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Lastvin</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Mercedes-Benz VIN Decoder (</a:t>
                      </a:r>
                      <a:r>
                        <a:rPr lang="pt-BR" sz="2000" b="1" kern="1200" noProof="0" dirty="0">
                          <a:solidFill>
                            <a:schemeClr val="accent6">
                              <a:lumMod val="50000"/>
                            </a:schemeClr>
                          </a:solidFill>
                          <a:latin typeface="+mj-lt"/>
                          <a:ea typeface="+mn-ea"/>
                          <a:cs typeface="+mn-cs"/>
                          <a:hlinkClick r:id="rId13">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Will the prime-minister keep the car?</a:t>
                      </a:r>
                    </a:p>
                  </a:txBody>
                  <a:tcPr anchor="ctr">
                    <a:noFill/>
                  </a:tcPr>
                </a:tc>
                <a:extLst>
                  <a:ext uri="{0D108BD9-81ED-4DB2-BD59-A6C34878D82A}">
                    <a16:rowId xmlns:a16="http://schemas.microsoft.com/office/drawing/2014/main" val="3288223916"/>
                  </a:ext>
                </a:extLst>
              </a:tr>
            </a:tbl>
          </a:graphicData>
        </a:graphic>
      </p:graphicFrame>
      <p:pic>
        <p:nvPicPr>
          <p:cNvPr id="26" name="Picture 25">
            <a:hlinkClick r:id="rId14"/>
            <a:extLst>
              <a:ext uri="{FF2B5EF4-FFF2-40B4-BE49-F238E27FC236}">
                <a16:creationId xmlns:a16="http://schemas.microsoft.com/office/drawing/2014/main" id="{F3992EEE-E667-510E-BA86-4CB9FE51A32F}"/>
              </a:ext>
            </a:extLst>
          </p:cNvPr>
          <p:cNvPicPr>
            <a:picLocks noChangeAspect="1"/>
          </p:cNvPicPr>
          <p:nvPr/>
        </p:nvPicPr>
        <p:blipFill>
          <a:blip r:embed="rId15"/>
          <a:stretch>
            <a:fillRect/>
          </a:stretch>
        </p:blipFill>
        <p:spPr>
          <a:xfrm>
            <a:off x="9372600" y="3160315"/>
            <a:ext cx="2032001" cy="1905000"/>
          </a:xfrm>
          <a:prstGeom prst="rect">
            <a:avLst/>
          </a:prstGeom>
        </p:spPr>
      </p:pic>
      <p:pic>
        <p:nvPicPr>
          <p:cNvPr id="27" name="Picture 26">
            <a:extLst>
              <a:ext uri="{FF2B5EF4-FFF2-40B4-BE49-F238E27FC236}">
                <a16:creationId xmlns:a16="http://schemas.microsoft.com/office/drawing/2014/main" id="{30FED16F-B3E3-26E3-B4B0-76C4F21D803E}"/>
              </a:ext>
            </a:extLst>
          </p:cNvPr>
          <p:cNvPicPr>
            <a:picLocks noChangeAspect="1"/>
          </p:cNvPicPr>
          <p:nvPr/>
        </p:nvPicPr>
        <p:blipFill>
          <a:blip r:embed="rId16"/>
          <a:stretch>
            <a:fillRect/>
          </a:stretch>
        </p:blipFill>
        <p:spPr>
          <a:xfrm>
            <a:off x="860254" y="6331822"/>
            <a:ext cx="2032002" cy="1905001"/>
          </a:xfrm>
          <a:prstGeom prst="rect">
            <a:avLst/>
          </a:prstGeom>
        </p:spPr>
      </p:pic>
      <p:pic>
        <p:nvPicPr>
          <p:cNvPr id="28" name="Picture 27">
            <a:extLst>
              <a:ext uri="{FF2B5EF4-FFF2-40B4-BE49-F238E27FC236}">
                <a16:creationId xmlns:a16="http://schemas.microsoft.com/office/drawing/2014/main" id="{9AC2EFE6-6510-A7B7-8BCE-3310FB5673CC}"/>
              </a:ext>
            </a:extLst>
          </p:cNvPr>
          <p:cNvPicPr>
            <a:picLocks noChangeAspect="1"/>
          </p:cNvPicPr>
          <p:nvPr/>
        </p:nvPicPr>
        <p:blipFill>
          <a:blip r:embed="rId17"/>
          <a:stretch>
            <a:fillRect/>
          </a:stretch>
        </p:blipFill>
        <p:spPr>
          <a:xfrm>
            <a:off x="9361501" y="6331822"/>
            <a:ext cx="2039471" cy="1905000"/>
          </a:xfrm>
          <a:prstGeom prst="rect">
            <a:avLst/>
          </a:prstGeom>
        </p:spPr>
      </p:pic>
      <p:pic>
        <p:nvPicPr>
          <p:cNvPr id="29" name="Picture 28">
            <a:extLst>
              <a:ext uri="{FF2B5EF4-FFF2-40B4-BE49-F238E27FC236}">
                <a16:creationId xmlns:a16="http://schemas.microsoft.com/office/drawing/2014/main" id="{164A45E2-2476-8DCA-E1EF-9546736A3CD0}"/>
              </a:ext>
            </a:extLst>
          </p:cNvPr>
          <p:cNvPicPr>
            <a:picLocks noChangeAspect="1"/>
          </p:cNvPicPr>
          <p:nvPr/>
        </p:nvPicPr>
        <p:blipFill>
          <a:blip r:embed="rId18"/>
          <a:stretch>
            <a:fillRect/>
          </a:stretch>
        </p:blipFill>
        <p:spPr>
          <a:xfrm>
            <a:off x="14935200" y="3318858"/>
            <a:ext cx="265176" cy="317514"/>
          </a:xfrm>
          <a:prstGeom prst="rect">
            <a:avLst/>
          </a:prstGeom>
        </p:spPr>
      </p:pic>
      <p:sp>
        <p:nvSpPr>
          <p:cNvPr id="30" name="Content Placeholder 2">
            <a:extLst>
              <a:ext uri="{FF2B5EF4-FFF2-40B4-BE49-F238E27FC236}">
                <a16:creationId xmlns:a16="http://schemas.microsoft.com/office/drawing/2014/main" id="{CCA71FE6-1C92-298A-78E6-A9AEBE81D137}"/>
              </a:ext>
            </a:extLst>
          </p:cNvPr>
          <p:cNvSpPr>
            <a:spLocks noGrp="1"/>
          </p:cNvSpPr>
          <p:nvPr>
            <p:ph idx="1"/>
          </p:nvPr>
        </p:nvSpPr>
        <p:spPr>
          <a:xfrm>
            <a:off x="700643" y="8576170"/>
            <a:ext cx="16940157" cy="453530"/>
          </a:xfrm>
        </p:spPr>
        <p:txBody>
          <a:bodyPr>
            <a:normAutofit/>
          </a:bodyPr>
          <a:lstStyle/>
          <a:p>
            <a:pPr marL="0" indent="0">
              <a:buNone/>
            </a:pPr>
            <a:r>
              <a:rPr lang="en-US" sz="2000" dirty="0">
                <a:latin typeface="+mj-lt"/>
              </a:rPr>
              <a:t>Hack across the globe by VIN (</a:t>
            </a:r>
            <a:r>
              <a:rPr lang="en-US" sz="2000" b="1" dirty="0">
                <a:solidFill>
                  <a:schemeClr val="accent6">
                    <a:lumMod val="50000"/>
                  </a:schemeClr>
                </a:solidFill>
                <a:latin typeface="+mj-lt"/>
                <a:hlinkClick r:id="rId19">
                  <a:extLst>
                    <a:ext uri="{A12FA001-AC4F-418D-AE19-62706E023703}">
                      <ahyp:hlinkClr xmlns:ahyp="http://schemas.microsoft.com/office/drawing/2018/hyperlinkcolor" val="tx"/>
                    </a:ext>
                  </a:extLst>
                </a:hlinkClick>
              </a:rPr>
              <a:t>link</a:t>
            </a:r>
            <a:r>
              <a:rPr lang="en-US" sz="2000" dirty="0">
                <a:latin typeface="+mj-lt"/>
              </a:rPr>
              <a:t>)</a:t>
            </a:r>
          </a:p>
        </p:txBody>
      </p:sp>
      <p:sp>
        <p:nvSpPr>
          <p:cNvPr id="5" name="TextBox 10">
            <a:extLst>
              <a:ext uri="{FF2B5EF4-FFF2-40B4-BE49-F238E27FC236}">
                <a16:creationId xmlns:a16="http://schemas.microsoft.com/office/drawing/2014/main" id="{34F6B460-8F88-3A40-ADEC-43D1C621511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939CFA8-F7C5-2449-79CA-7AA536CA46F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9E3535EE-7245-D1EC-27D2-C27678B8B2C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13970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5">
              <a:alphaModFix amt="4000"/>
              <a:extLst>
                <a:ext uri="{96DAC541-7B7A-43D3-8B79-37D633B846F1}">
                  <asvg:svgBlip xmlns:asvg="http://schemas.microsoft.com/office/drawing/2016/SVG/main" r:embed="rId6"/>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 AITI – Brunei Darussalam</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Graphic 5">
            <a:extLst>
              <a:ext uri="{FF2B5EF4-FFF2-40B4-BE49-F238E27FC236}">
                <a16:creationId xmlns:a16="http://schemas.microsoft.com/office/drawing/2014/main" id="{3C152D68-3C75-3294-A1DB-813406F979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525" y="8489946"/>
            <a:ext cx="981075" cy="447675"/>
          </a:xfrm>
          <a:prstGeom prst="rect">
            <a:avLst/>
          </a:prstGeom>
        </p:spPr>
      </p:pic>
      <p:sp>
        <p:nvSpPr>
          <p:cNvPr id="9" name="Title 1">
            <a:extLst>
              <a:ext uri="{FF2B5EF4-FFF2-40B4-BE49-F238E27FC236}">
                <a16:creationId xmlns:a16="http://schemas.microsoft.com/office/drawing/2014/main" id="{F23ADE0F-AADF-95C3-D7F2-32AE4C1CA531}"/>
              </a:ext>
            </a:extLst>
          </p:cNvPr>
          <p:cNvSpPr txBox="1">
            <a:spLocks/>
          </p:cNvSpPr>
          <p:nvPr/>
        </p:nvSpPr>
        <p:spPr>
          <a:xfrm>
            <a:off x="1828800" y="8395147"/>
            <a:ext cx="16513346" cy="6372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t>Authority for Info-communications Technology Industry of Brunei Darussalam</a:t>
            </a:r>
          </a:p>
        </p:txBody>
      </p:sp>
      <p:pic>
        <p:nvPicPr>
          <p:cNvPr id="10" name="314522406_1146864259269116_8974757756452469491_n">
            <a:hlinkClick r:id="" action="ppaction://media"/>
            <a:extLst>
              <a:ext uri="{FF2B5EF4-FFF2-40B4-BE49-F238E27FC236}">
                <a16:creationId xmlns:a16="http://schemas.microsoft.com/office/drawing/2014/main" id="{8C750D7C-8097-653E-72BE-6B07CDF93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3917075" y="2482012"/>
            <a:ext cx="10453850" cy="5847555"/>
          </a:xfrm>
        </p:spPr>
      </p:pic>
      <p:sp>
        <p:nvSpPr>
          <p:cNvPr id="5" name="TextBox 10">
            <a:extLst>
              <a:ext uri="{FF2B5EF4-FFF2-40B4-BE49-F238E27FC236}">
                <a16:creationId xmlns:a16="http://schemas.microsoft.com/office/drawing/2014/main" id="{751D9B46-16CC-2A87-6530-55CA6F0E69A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C36E6D2-FA77-C3F9-A11E-763289FE4A3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03A2AC3D-6E59-54DD-05BB-D141A52103D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091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4E9B-92D8-CCE6-D01D-4A41E37DC1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C11021-5DAD-F4CF-B3CF-009A9D1075EF}"/>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055B71FF-716E-D700-4A8B-85922991288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D1FFBD3-EE93-563E-F0D6-08619466631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F859C891-F410-C8EE-D279-2D15E831EA9B}"/>
              </a:ext>
            </a:extLst>
          </p:cNvPr>
          <p:cNvPicPr>
            <a:picLocks noChangeAspect="1"/>
          </p:cNvPicPr>
          <p:nvPr/>
        </p:nvPicPr>
        <p:blipFill>
          <a:blip r:embed="rId6"/>
          <a:stretch>
            <a:fillRect/>
          </a:stretch>
        </p:blipFill>
        <p:spPr>
          <a:xfrm>
            <a:off x="5844486" y="552138"/>
            <a:ext cx="6007309" cy="9010962"/>
          </a:xfrm>
          <a:prstGeom prst="rect">
            <a:avLst/>
          </a:prstGeom>
        </p:spPr>
      </p:pic>
      <p:sp>
        <p:nvSpPr>
          <p:cNvPr id="4" name="TextBox 10">
            <a:extLst>
              <a:ext uri="{FF2B5EF4-FFF2-40B4-BE49-F238E27FC236}">
                <a16:creationId xmlns:a16="http://schemas.microsoft.com/office/drawing/2014/main" id="{27603275-F092-72E0-4271-5466AAF9CCA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6BF5BF7-6E57-B37D-7479-41B8934715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5BC9AD9F-2705-DA57-19BD-0FA980A417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9091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7644-7122-75AC-547C-92D61C30CC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E80371-5CBB-DC83-C32E-2064C951AC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2BFDD79-9E72-C821-91AD-899F44A9697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Curriculum Vitae</a:t>
            </a:r>
          </a:p>
        </p:txBody>
      </p:sp>
      <p:sp>
        <p:nvSpPr>
          <p:cNvPr id="4" name="TextBox 15">
            <a:extLst>
              <a:ext uri="{FF2B5EF4-FFF2-40B4-BE49-F238E27FC236}">
                <a16:creationId xmlns:a16="http://schemas.microsoft.com/office/drawing/2014/main" id="{E3282431-4622-2303-6871-58AB9D696E5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5B7DA5F-58AA-0E1B-3ECF-D36747A08677}"/>
              </a:ext>
            </a:extLst>
          </p:cNvPr>
          <p:cNvSpPr>
            <a:spLocks noGrp="1"/>
          </p:cNvSpPr>
          <p:nvPr>
            <p:ph idx="1"/>
          </p:nvPr>
        </p:nvSpPr>
        <p:spPr>
          <a:xfrm>
            <a:off x="860253" y="2854845"/>
            <a:ext cx="16940157" cy="6081191"/>
          </a:xfrm>
        </p:spPr>
        <p:txBody>
          <a:bodyPr>
            <a:normAutofit/>
          </a:bodyPr>
          <a:lstStyle/>
          <a:p>
            <a:r>
              <a:rPr lang="en-US" sz="3200" dirty="0">
                <a:latin typeface="+mj-lt"/>
              </a:rPr>
              <a:t>Google Search</a:t>
            </a:r>
          </a:p>
          <a:p>
            <a:pPr lvl="1"/>
            <a:r>
              <a:rPr lang="en-US" sz="2800" dirty="0">
                <a:latin typeface="+mj-lt"/>
              </a:rPr>
              <a:t>"curriculum vitae" filetype:pdf </a:t>
            </a:r>
            <a:r>
              <a:rPr lang="en-US" sz="2800" dirty="0" err="1">
                <a:latin typeface="+mj-lt"/>
              </a:rPr>
              <a:t>site:.pt</a:t>
            </a:r>
            <a:r>
              <a:rPr lang="en-US" sz="2800" dirty="0">
                <a:latin typeface="+mj-lt"/>
              </a:rPr>
              <a: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“curriculum vitae” filetype:pdf inurl:upload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Curriculum Vitae</a:t>
            </a:r>
          </a:p>
          <a:p>
            <a:pPr lvl="1"/>
            <a:r>
              <a:rPr lang="en-US" sz="2800" dirty="0">
                <a:latin typeface="+mj-lt"/>
              </a:rPr>
              <a:t>Sending CV with too much information – what is too much</a:t>
            </a:r>
          </a:p>
          <a:p>
            <a:pPr lvl="2"/>
            <a:r>
              <a:rPr lang="en-US" sz="2400" dirty="0">
                <a:latin typeface="+mj-lt"/>
              </a:rPr>
              <a:t>Home address – Street View</a:t>
            </a:r>
          </a:p>
          <a:p>
            <a:endParaRPr lang="en-US" sz="3200" dirty="0">
              <a:latin typeface="+mj-lt"/>
            </a:endParaRPr>
          </a:p>
          <a:p>
            <a:r>
              <a:rPr lang="en-US" sz="3200" dirty="0">
                <a:latin typeface="+mj-lt"/>
              </a:rPr>
              <a:t>Professional information phishing</a:t>
            </a:r>
          </a:p>
          <a:p>
            <a:pPr lvl="1"/>
            <a:r>
              <a:rPr lang="en-US" sz="2800" dirty="0">
                <a:latin typeface="+mj-lt"/>
              </a:rPr>
              <a:t>Fake job adds (Is this a thing?)</a:t>
            </a:r>
          </a:p>
        </p:txBody>
      </p:sp>
      <p:pic>
        <p:nvPicPr>
          <p:cNvPr id="13" name="Picture 12">
            <a:extLst>
              <a:ext uri="{FF2B5EF4-FFF2-40B4-BE49-F238E27FC236}">
                <a16:creationId xmlns:a16="http://schemas.microsoft.com/office/drawing/2014/main" id="{44576BFE-3EB7-10AC-17E6-D7F053217857}"/>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9D8739D-AFEF-FDAD-3346-4E37FC58FC9E}"/>
              </a:ext>
            </a:extLst>
          </p:cNvPr>
          <p:cNvPicPr>
            <a:picLocks noChangeAspect="1"/>
          </p:cNvPicPr>
          <p:nvPr/>
        </p:nvPicPr>
        <p:blipFill>
          <a:blip r:embed="rId8"/>
          <a:stretch>
            <a:fillRect/>
          </a:stretch>
        </p:blipFill>
        <p:spPr>
          <a:xfrm>
            <a:off x="11524434" y="2552700"/>
            <a:ext cx="5849166" cy="5849166"/>
          </a:xfrm>
          <a:prstGeom prst="rect">
            <a:avLst/>
          </a:prstGeom>
        </p:spPr>
      </p:pic>
      <p:sp>
        <p:nvSpPr>
          <p:cNvPr id="5" name="TextBox 10">
            <a:extLst>
              <a:ext uri="{FF2B5EF4-FFF2-40B4-BE49-F238E27FC236}">
                <a16:creationId xmlns:a16="http://schemas.microsoft.com/office/drawing/2014/main" id="{A0FC20DC-2B16-36DC-26D1-5252AA62E85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5BCF7D9-16E4-6807-37DB-54504D392A0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5618A173-734F-7602-75E9-16D321535C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230783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A623-D7DE-F9F1-9C43-C210151E0F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45146A-0DEA-E5C9-C95F-4E9D3D8CDAB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C963CCE-9B7F-7567-EC98-BE3026235EB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Pay slip</a:t>
            </a:r>
          </a:p>
        </p:txBody>
      </p:sp>
      <p:sp>
        <p:nvSpPr>
          <p:cNvPr id="4" name="TextBox 15">
            <a:extLst>
              <a:ext uri="{FF2B5EF4-FFF2-40B4-BE49-F238E27FC236}">
                <a16:creationId xmlns:a16="http://schemas.microsoft.com/office/drawing/2014/main" id="{1817E912-0FDD-325D-4DD8-EE5E9785768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4643494-E6A6-EE84-B215-3A26AA31BB6C}"/>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Don’t open links just because they are available. </a:t>
            </a:r>
          </a:p>
          <a:p>
            <a:pPr lvl="1"/>
            <a:r>
              <a:rPr lang="en-US" sz="2800" dirty="0">
                <a:latin typeface="+mj-lt"/>
              </a:rPr>
              <a:t>It’s like entering a house just because the door was open. Would you do that ?</a:t>
            </a:r>
          </a:p>
          <a:p>
            <a:endParaRPr lang="en-US" sz="3200" dirty="0">
              <a:latin typeface="+mj-lt"/>
            </a:endParaRPr>
          </a:p>
          <a:p>
            <a:r>
              <a:rPr lang="en-US" sz="3200" dirty="0">
                <a:latin typeface="+mj-lt"/>
              </a:rPr>
              <a:t>Google Search (</a:t>
            </a:r>
            <a:r>
              <a:rPr lang="en-US" sz="30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 </a:t>
            </a:r>
          </a:p>
          <a:p>
            <a:r>
              <a:rPr lang="en-US" sz="3200" dirty="0">
                <a:latin typeface="+mj-lt"/>
              </a:rPr>
              <a:t>Bing Search (</a:t>
            </a:r>
            <a:r>
              <a:rPr lang="en-US" sz="30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 (</a:t>
            </a:r>
            <a:r>
              <a:rPr lang="en-US" sz="30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Yahoo Search (</a:t>
            </a:r>
            <a:r>
              <a:rPr lang="en-US" sz="30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“recibo de vencimento” filetype:pdf</a:t>
            </a:r>
          </a:p>
          <a:p>
            <a:pPr lvl="1"/>
            <a:r>
              <a:rPr lang="en-US" sz="2800" dirty="0">
                <a:latin typeface="+mj-lt"/>
              </a:rPr>
              <a:t>“recibo de vencimento” – keywords to look for</a:t>
            </a:r>
          </a:p>
          <a:p>
            <a:pPr lvl="1"/>
            <a:r>
              <a:rPr lang="en-US" sz="2800" dirty="0">
                <a:latin typeface="+mj-lt"/>
              </a:rPr>
              <a:t>filetype:pdf - only pdf files</a:t>
            </a:r>
          </a:p>
          <a:p>
            <a:endParaRPr lang="en-US" sz="3200" dirty="0">
              <a:latin typeface="+mj-lt"/>
            </a:endParaRPr>
          </a:p>
          <a:p>
            <a:r>
              <a:rPr lang="en-US" sz="3200" dirty="0">
                <a:latin typeface="+mj-lt"/>
              </a:rPr>
              <a:t>Available information on pay slips</a:t>
            </a:r>
          </a:p>
          <a:p>
            <a:pPr lvl="1"/>
            <a:r>
              <a:rPr lang="en-US" sz="2800" dirty="0">
                <a:latin typeface="+mj-lt"/>
              </a:rPr>
              <a:t>Full name, address, </a:t>
            </a:r>
            <a:r>
              <a:rPr lang="en-US" sz="2800" dirty="0" err="1">
                <a:latin typeface="+mj-lt"/>
              </a:rPr>
              <a:t>nif</a:t>
            </a:r>
            <a:r>
              <a:rPr lang="en-US" sz="2800" dirty="0">
                <a:latin typeface="+mj-lt"/>
              </a:rPr>
              <a:t>, nib, marital status, number of children, ...</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E0EFDAE9-2F06-E60A-26F9-DCF89AA0BE1F}"/>
              </a:ext>
            </a:extLst>
          </p:cNvPr>
          <p:cNvPicPr>
            <a:picLocks noChangeAspect="1"/>
          </p:cNvPicPr>
          <p:nvPr/>
        </p:nvPicPr>
        <p:blipFill>
          <a:blip r:embed="rId9"/>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07E8CA7A-C1D3-A65A-C1B1-62FDED0B030D}"/>
              </a:ext>
            </a:extLst>
          </p:cNvPr>
          <p:cNvPicPr>
            <a:picLocks noChangeAspect="1"/>
          </p:cNvPicPr>
          <p:nvPr/>
        </p:nvPicPr>
        <p:blipFill>
          <a:blip r:embed="rId10"/>
          <a:stretch>
            <a:fillRect/>
          </a:stretch>
        </p:blipFill>
        <p:spPr>
          <a:xfrm>
            <a:off x="12348068" y="2854845"/>
            <a:ext cx="5079679" cy="5079679"/>
          </a:xfrm>
          <a:prstGeom prst="rect">
            <a:avLst/>
          </a:prstGeom>
        </p:spPr>
      </p:pic>
      <p:sp>
        <p:nvSpPr>
          <p:cNvPr id="5" name="TextBox 10">
            <a:extLst>
              <a:ext uri="{FF2B5EF4-FFF2-40B4-BE49-F238E27FC236}">
                <a16:creationId xmlns:a16="http://schemas.microsoft.com/office/drawing/2014/main" id="{92F5DD2D-2469-63B1-83B4-FF624ADBE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907F322-C945-7CDD-41CC-3CBB212F592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A633D93-E9C8-4F60-2243-E60B43017B9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89843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24D27-4A1A-13EA-9FCE-B65D258CA6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D6E394-00FA-32FD-E08B-CC79653629F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B9983E4-6EAC-69C5-F23A-3F25727225E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Hacked Websites</a:t>
            </a:r>
          </a:p>
        </p:txBody>
      </p:sp>
      <p:sp>
        <p:nvSpPr>
          <p:cNvPr id="4" name="TextBox 15">
            <a:extLst>
              <a:ext uri="{FF2B5EF4-FFF2-40B4-BE49-F238E27FC236}">
                <a16:creationId xmlns:a16="http://schemas.microsoft.com/office/drawing/2014/main" id="{0885AF3A-1F68-B87B-F030-DC925D30902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B025550-F6CC-3FD1-7695-7E48395B2170}"/>
              </a:ext>
            </a:extLst>
          </p:cNvPr>
          <p:cNvSpPr>
            <a:spLocks noGrp="1"/>
          </p:cNvSpPr>
          <p:nvPr>
            <p:ph idx="1"/>
          </p:nvPr>
        </p:nvSpPr>
        <p:spPr>
          <a:xfrm>
            <a:off x="860253" y="2854845"/>
            <a:ext cx="16940157" cy="6081191"/>
          </a:xfrm>
        </p:spPr>
        <p:txBody>
          <a:bodyPr>
            <a:normAutofit/>
          </a:bodyPr>
          <a:lstStyle/>
          <a:p>
            <a:r>
              <a:rPr lang="en-US" sz="3200" dirty="0">
                <a:latin typeface="+mj-lt"/>
              </a:rPr>
              <a:t>Google Search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allintitle:“hacked by” site:pt</a:t>
            </a:r>
          </a:p>
          <a:p>
            <a:pPr lvl="1"/>
            <a:r>
              <a:rPr lang="en-US" sz="2800" dirty="0">
                <a:latin typeface="+mj-lt"/>
              </a:rPr>
              <a:t>“hacked by” - keyword to look for</a:t>
            </a:r>
          </a:p>
          <a:p>
            <a:pPr lvl="1"/>
            <a:r>
              <a:rPr lang="en-US" sz="2800" dirty="0">
                <a:latin typeface="+mj-lt"/>
              </a:rPr>
              <a:t>site:pt - only “portuguese” sites (registered portuguese domains)</a:t>
            </a:r>
          </a:p>
          <a:p>
            <a:endParaRPr lang="en-US" sz="3200" dirty="0">
              <a:latin typeface="+mj-lt"/>
            </a:endParaRPr>
          </a:p>
          <a:p>
            <a:r>
              <a:rPr lang="en-US" sz="3200" dirty="0">
                <a:latin typeface="+mj-lt"/>
              </a:rPr>
              <a:t>About 6.200 results</a:t>
            </a:r>
          </a:p>
          <a:p>
            <a:pPr lvl="1"/>
            <a:r>
              <a:rPr lang="en-US" sz="2800" dirty="0">
                <a:latin typeface="+mj-lt"/>
              </a:rPr>
              <a:t>Sites / pages that were “tagged”/”signed”</a:t>
            </a:r>
          </a:p>
          <a:p>
            <a:pPr lvl="1"/>
            <a:r>
              <a:rPr lang="en-US" sz="2800" dirty="0">
                <a:latin typeface="+mj-lt"/>
              </a:rPr>
              <a:t>Attack and contents changed to show off skills (mainly kids) </a:t>
            </a:r>
          </a:p>
          <a:p>
            <a:pPr lvl="2"/>
            <a:r>
              <a:rPr lang="en-US" sz="2400" dirty="0">
                <a:latin typeface="+mj-lt"/>
              </a:rPr>
              <a:t>compared to street tagging</a:t>
            </a:r>
          </a:p>
        </p:txBody>
      </p:sp>
      <p:pic>
        <p:nvPicPr>
          <p:cNvPr id="13" name="Picture 12">
            <a:extLst>
              <a:ext uri="{FF2B5EF4-FFF2-40B4-BE49-F238E27FC236}">
                <a16:creationId xmlns:a16="http://schemas.microsoft.com/office/drawing/2014/main" id="{FCD5063A-FA35-71AD-B33C-DB4CD04326E8}"/>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155D04A3-0A8A-A200-73E9-D68FA2211C38}"/>
              </a:ext>
            </a:extLst>
          </p:cNvPr>
          <p:cNvPicPr>
            <a:picLocks noChangeAspect="1"/>
          </p:cNvPicPr>
          <p:nvPr/>
        </p:nvPicPr>
        <p:blipFill>
          <a:blip r:embed="rId7"/>
          <a:stretch>
            <a:fillRect/>
          </a:stretch>
        </p:blipFill>
        <p:spPr>
          <a:xfrm>
            <a:off x="11893821" y="3120205"/>
            <a:ext cx="5268802" cy="5268802"/>
          </a:xfrm>
          <a:prstGeom prst="rect">
            <a:avLst/>
          </a:prstGeom>
        </p:spPr>
      </p:pic>
      <p:sp>
        <p:nvSpPr>
          <p:cNvPr id="5" name="TextBox 10">
            <a:extLst>
              <a:ext uri="{FF2B5EF4-FFF2-40B4-BE49-F238E27FC236}">
                <a16:creationId xmlns:a16="http://schemas.microsoft.com/office/drawing/2014/main" id="{43D821E1-1C11-81C6-AB2B-1E03CDC6620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22868039-9235-4E0B-BEFC-BC34062BA0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F2C40CC-8C99-3E80-98FB-E09B1E309D3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28571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9B2E-D3B6-4E9B-599F-E5AE0435E4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1E4938-CC03-328E-210F-D6F98790192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5">
            <a:extLst>
              <a:ext uri="{FF2B5EF4-FFF2-40B4-BE49-F238E27FC236}">
                <a16:creationId xmlns:a16="http://schemas.microsoft.com/office/drawing/2014/main" id="{5DBD144D-FB98-841F-2AFA-74AAF77CD8D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25FDE4D-2E99-2417-22BD-EF42F6152DA0}"/>
              </a:ext>
            </a:extLst>
          </p:cNvPr>
          <p:cNvSpPr>
            <a:spLocks noGrp="1"/>
          </p:cNvSpPr>
          <p:nvPr>
            <p:ph idx="1"/>
          </p:nvPr>
        </p:nvSpPr>
        <p:spPr>
          <a:xfrm>
            <a:off x="860254" y="2854845"/>
            <a:ext cx="12246146" cy="6081191"/>
          </a:xfrm>
        </p:spPr>
        <p:txBody>
          <a:bodyPr>
            <a:normAutofit/>
          </a:bodyPr>
          <a:lstStyle/>
          <a:p>
            <a:r>
              <a:rPr lang="en-US" sz="3600" b="1" dirty="0">
                <a:latin typeface="+mj-lt"/>
              </a:rPr>
              <a:t>Portuguese Law</a:t>
            </a:r>
          </a:p>
          <a:p>
            <a:pPr lvl="1"/>
            <a:r>
              <a:rPr lang="en-US" sz="3200" dirty="0">
                <a:latin typeface="+mj-lt"/>
              </a:rPr>
              <a:t>Diário República Eletrónico (</a:t>
            </a:r>
            <a:r>
              <a:rPr lang="en-US" sz="32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lvl="1"/>
            <a:r>
              <a:rPr lang="en-US" sz="3200" dirty="0">
                <a:latin typeface="+mj-lt"/>
              </a:rPr>
              <a:t>ANACOM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pt-PT" sz="3600" b="1" dirty="0">
                <a:latin typeface="+mj-lt"/>
              </a:rPr>
              <a:t>Organizations</a:t>
            </a:r>
          </a:p>
          <a:p>
            <a:pPr lvl="1"/>
            <a:r>
              <a:rPr lang="pt-PT" sz="3200" dirty="0">
                <a:latin typeface="+mj-lt"/>
              </a:rPr>
              <a:t>CNCS – Centro Nacional de Cibersegurança (</a:t>
            </a:r>
            <a:r>
              <a:rPr lang="pt-PT"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pt-PT" sz="3200" dirty="0">
                <a:latin typeface="+mj-lt"/>
              </a:rPr>
              <a:t>)</a:t>
            </a:r>
          </a:p>
          <a:p>
            <a:pPr lvl="2"/>
            <a:r>
              <a:rPr lang="en-US" sz="3200" dirty="0">
                <a:latin typeface="+mj-lt"/>
              </a:rPr>
              <a:t>Incident Notification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2"/>
            <a:r>
              <a:rPr lang="en-US" sz="3200" dirty="0">
                <a:latin typeface="+mj-lt"/>
              </a:rPr>
              <a:t>CERT.PT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lvl="1"/>
            <a:r>
              <a:rPr lang="pt-PT" sz="3200" dirty="0">
                <a:latin typeface="+mj-lt"/>
              </a:rPr>
              <a:t>Unidade Nacional de Combate ao Cibercrime e à Criminalidade Tecnológica (UNC3T) (</a:t>
            </a:r>
            <a:r>
              <a:rPr lang="pt-PT"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pt-PT" sz="3200" dirty="0">
                <a:latin typeface="+mj-lt"/>
              </a:rPr>
              <a:t>)</a:t>
            </a:r>
            <a:endParaRPr lang="en-US" sz="3200" dirty="0">
              <a:latin typeface="+mj-lt"/>
            </a:endParaRPr>
          </a:p>
          <a:p>
            <a:pPr lvl="1"/>
            <a:r>
              <a:rPr lang="pt-PT" sz="3200" dirty="0">
                <a:latin typeface="+mj-lt"/>
              </a:rPr>
              <a:t>Ministério Público (</a:t>
            </a:r>
            <a:r>
              <a:rPr lang="pt-PT"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pt-PT" sz="3200" dirty="0">
                <a:latin typeface="+mj-lt"/>
              </a:rPr>
              <a:t>)</a:t>
            </a:r>
          </a:p>
        </p:txBody>
      </p:sp>
      <p:pic>
        <p:nvPicPr>
          <p:cNvPr id="13" name="Picture 12">
            <a:extLst>
              <a:ext uri="{FF2B5EF4-FFF2-40B4-BE49-F238E27FC236}">
                <a16:creationId xmlns:a16="http://schemas.microsoft.com/office/drawing/2014/main" id="{0AA94D7C-4A31-8ABC-A9E7-AD312FB22BE8}"/>
              </a:ext>
            </a:extLst>
          </p:cNvPr>
          <p:cNvPicPr>
            <a:picLocks noChangeAspect="1"/>
          </p:cNvPicPr>
          <p:nvPr/>
        </p:nvPicPr>
        <p:blipFill>
          <a:blip r:embed="rId12"/>
          <a:stretch>
            <a:fillRect/>
          </a:stretch>
        </p:blipFill>
        <p:spPr>
          <a:xfrm>
            <a:off x="381000" y="552138"/>
            <a:ext cx="1635002" cy="427085"/>
          </a:xfrm>
          <a:prstGeom prst="rect">
            <a:avLst/>
          </a:prstGeom>
        </p:spPr>
      </p:pic>
      <p:sp>
        <p:nvSpPr>
          <p:cNvPr id="14" name="Title 1">
            <a:extLst>
              <a:ext uri="{FF2B5EF4-FFF2-40B4-BE49-F238E27FC236}">
                <a16:creationId xmlns:a16="http://schemas.microsoft.com/office/drawing/2014/main" id="{E5CE56DD-C71E-44B3-6F82-DA6218A621B0}"/>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E96287EB-8CE5-5F71-6D49-BB7BCB7BD7FA}"/>
              </a:ext>
            </a:extLst>
          </p:cNvPr>
          <p:cNvPicPr>
            <a:picLocks noChangeAspect="1"/>
          </p:cNvPicPr>
          <p:nvPr/>
        </p:nvPicPr>
        <p:blipFill>
          <a:blip r:embed="rId13"/>
          <a:stretch>
            <a:fillRect/>
          </a:stretch>
        </p:blipFill>
        <p:spPr>
          <a:xfrm>
            <a:off x="13715338" y="3280039"/>
            <a:ext cx="3664839" cy="4703410"/>
          </a:xfrm>
          <a:prstGeom prst="rect">
            <a:avLst/>
          </a:prstGeom>
        </p:spPr>
      </p:pic>
      <p:sp>
        <p:nvSpPr>
          <p:cNvPr id="3" name="TextBox 10">
            <a:extLst>
              <a:ext uri="{FF2B5EF4-FFF2-40B4-BE49-F238E27FC236}">
                <a16:creationId xmlns:a16="http://schemas.microsoft.com/office/drawing/2014/main" id="{5139DEAF-DFB9-760E-CCCE-80022BEE298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CE3EBCFA-9178-DC28-B5E2-54BC2BB9F28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F395C6A1-1C18-027C-F0D0-E4B563F38C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068694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0768-B643-B44D-E2D3-7B95EBC48E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AE21B4-F7BB-3B49-F042-7759E282FFE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9735002-09B2-4EF3-BC56-00F8544EA4C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When companies are hacked</a:t>
            </a:r>
          </a:p>
        </p:txBody>
      </p:sp>
      <p:sp>
        <p:nvSpPr>
          <p:cNvPr id="4" name="TextBox 15">
            <a:extLst>
              <a:ext uri="{FF2B5EF4-FFF2-40B4-BE49-F238E27FC236}">
                <a16:creationId xmlns:a16="http://schemas.microsoft.com/office/drawing/2014/main" id="{ED377448-4061-3996-408F-63C5F156B5D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96BE58A-ABD8-1622-6D08-F26A91BC40F5}"/>
              </a:ext>
            </a:extLst>
          </p:cNvPr>
          <p:cNvSpPr>
            <a:spLocks noGrp="1"/>
          </p:cNvSpPr>
          <p:nvPr>
            <p:ph idx="1"/>
          </p:nvPr>
        </p:nvSpPr>
        <p:spPr>
          <a:xfrm>
            <a:off x="860253" y="2854845"/>
            <a:ext cx="16940157" cy="6081191"/>
          </a:xfrm>
        </p:spPr>
        <p:txBody>
          <a:bodyPr>
            <a:normAutofit/>
          </a:bodyPr>
          <a:lstStyle/>
          <a:p>
            <a:r>
              <a:rPr lang="en-US" sz="3200" dirty="0">
                <a:latin typeface="+mj-lt"/>
              </a:rPr>
              <a:t>When companies are hacked, private data is exposed. Private data becomes “public”.</a:t>
            </a:r>
          </a:p>
          <a:p>
            <a:endParaRPr lang="en-US" sz="3200" dirty="0">
              <a:latin typeface="+mj-lt"/>
            </a:endParaRPr>
          </a:p>
          <a:p>
            <a:r>
              <a:rPr lang="en-US" sz="3200" dirty="0">
                <a:latin typeface="+mj-lt"/>
              </a:rPr>
              <a:t>Troy Hunt</a:t>
            </a:r>
          </a:p>
          <a:p>
            <a:pPr lvl="1"/>
            <a:r>
              <a:rPr lang="en-US" sz="2800" dirty="0">
                <a:latin typeface="+mj-lt"/>
              </a:rPr>
              <a:t>HaveIBeenPwned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Pwned websites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Domain search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CNCS Report</a:t>
            </a:r>
          </a:p>
          <a:p>
            <a:pPr lvl="1"/>
            <a:r>
              <a:rPr lang="en-US" sz="2800" dirty="0">
                <a:latin typeface="+mj-lt"/>
              </a:rPr>
              <a:t>Cybersecurity in Portugal 2024 (</a:t>
            </a:r>
            <a:r>
              <a:rPr lang="en-US" sz="28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Cybersecurity in Portugal 2023 (</a:t>
            </a:r>
            <a:r>
              <a:rPr lang="en-US" sz="28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p:txBody>
      </p:sp>
      <p:pic>
        <p:nvPicPr>
          <p:cNvPr id="13" name="Picture 12">
            <a:extLst>
              <a:ext uri="{FF2B5EF4-FFF2-40B4-BE49-F238E27FC236}">
                <a16:creationId xmlns:a16="http://schemas.microsoft.com/office/drawing/2014/main" id="{2F2C4E0F-9CB4-1BD0-D6C0-B111F3F18210}"/>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8932008-22ED-A891-F05E-1D122F39EF0B}"/>
              </a:ext>
            </a:extLst>
          </p:cNvPr>
          <p:cNvPicPr>
            <a:picLocks noChangeAspect="1"/>
          </p:cNvPicPr>
          <p:nvPr/>
        </p:nvPicPr>
        <p:blipFill>
          <a:blip r:embed="rId11"/>
          <a:stretch>
            <a:fillRect/>
          </a:stretch>
        </p:blipFill>
        <p:spPr>
          <a:xfrm>
            <a:off x="8052600" y="4452676"/>
            <a:ext cx="9201445" cy="4029830"/>
          </a:xfrm>
          <a:prstGeom prst="rect">
            <a:avLst/>
          </a:prstGeom>
        </p:spPr>
      </p:pic>
      <p:sp>
        <p:nvSpPr>
          <p:cNvPr id="6" name="Rectangle 5">
            <a:extLst>
              <a:ext uri="{FF2B5EF4-FFF2-40B4-BE49-F238E27FC236}">
                <a16:creationId xmlns:a16="http://schemas.microsoft.com/office/drawing/2014/main" id="{4455BCD2-D852-8BD7-EB00-094D9ADCDFA7}"/>
              </a:ext>
            </a:extLst>
          </p:cNvPr>
          <p:cNvSpPr/>
          <p:nvPr/>
        </p:nvSpPr>
        <p:spPr>
          <a:xfrm>
            <a:off x="14554200" y="5143500"/>
            <a:ext cx="1066800"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ln>
                <a:solidFill>
                  <a:srgbClr val="FF0000"/>
                </a:solidFill>
              </a:ln>
            </a:endParaRPr>
          </a:p>
        </p:txBody>
      </p:sp>
      <p:sp>
        <p:nvSpPr>
          <p:cNvPr id="7" name="TextBox 10">
            <a:extLst>
              <a:ext uri="{FF2B5EF4-FFF2-40B4-BE49-F238E27FC236}">
                <a16:creationId xmlns:a16="http://schemas.microsoft.com/office/drawing/2014/main" id="{ADA30C64-5C77-35D4-ED27-1748672C82F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960A422D-7F0F-4A5D-BA9D-D1068C689E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5E8CF2B1-1314-38F0-16D2-377CFC7C3AF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2734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7876-4851-4903-9D32-B1C83893B0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7AEFFA-3F2D-6BF7-87B1-FC6576F7F88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0EF711C-5A32-CECC-9028-A1C17B5BDEC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a:t>
            </a:r>
          </a:p>
        </p:txBody>
      </p:sp>
      <p:sp>
        <p:nvSpPr>
          <p:cNvPr id="4" name="TextBox 15">
            <a:extLst>
              <a:ext uri="{FF2B5EF4-FFF2-40B4-BE49-F238E27FC236}">
                <a16:creationId xmlns:a16="http://schemas.microsoft.com/office/drawing/2014/main" id="{29E976FF-52B4-519D-BA5E-93EE1B25303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6794C3A-0EF4-4242-EEC6-D2C970170D98}"/>
              </a:ext>
            </a:extLst>
          </p:cNvPr>
          <p:cNvSpPr>
            <a:spLocks noGrp="1"/>
          </p:cNvSpPr>
          <p:nvPr>
            <p:ph idx="1"/>
          </p:nvPr>
        </p:nvSpPr>
        <p:spPr>
          <a:xfrm>
            <a:off x="860253" y="2854845"/>
            <a:ext cx="16940157" cy="6081191"/>
          </a:xfrm>
        </p:spPr>
        <p:txBody>
          <a:bodyPr>
            <a:normAutofit/>
          </a:bodyPr>
          <a:lstStyle/>
          <a:p>
            <a:r>
              <a:rPr lang="en-US" sz="3200" dirty="0">
                <a:latin typeface="+mj-lt"/>
              </a:rPr>
              <a:t>Source</a:t>
            </a:r>
          </a:p>
          <a:p>
            <a:pPr lvl="1"/>
            <a:r>
              <a:rPr lang="en-US" sz="2800" dirty="0">
                <a:latin typeface="+mj-lt"/>
              </a:rPr>
              <a:t>“Publicly” available list of credentials</a:t>
            </a:r>
          </a:p>
          <a:p>
            <a:r>
              <a:rPr lang="en-US" sz="3200" dirty="0">
                <a:latin typeface="+mj-lt"/>
              </a:rPr>
              <a:t>Information gathered</a:t>
            </a:r>
          </a:p>
          <a:p>
            <a:pPr lvl="1"/>
            <a:r>
              <a:rPr lang="en-US" sz="2800" dirty="0">
                <a:latin typeface="+mj-lt"/>
              </a:rPr>
              <a:t>Rule of email/login</a:t>
            </a:r>
          </a:p>
          <a:p>
            <a:pPr lvl="1"/>
            <a:r>
              <a:rPr lang="en-US" sz="2800" dirty="0">
                <a:latin typeface="+mj-lt"/>
              </a:rPr>
              <a:t>Rule of password complexity</a:t>
            </a:r>
          </a:p>
          <a:p>
            <a:pPr lvl="1"/>
            <a:r>
              <a:rPr lang="en-US" sz="2800" dirty="0">
                <a:latin typeface="+mj-lt"/>
              </a:rPr>
              <a:t>List of users</a:t>
            </a:r>
          </a:p>
          <a:p>
            <a:pPr lvl="2"/>
            <a:r>
              <a:rPr lang="en-US" sz="2400" dirty="0">
                <a:latin typeface="+mj-lt"/>
              </a:rPr>
              <a:t>Phishing campaigns</a:t>
            </a:r>
          </a:p>
          <a:p>
            <a:pPr lvl="2"/>
            <a:r>
              <a:rPr lang="en-US" sz="2400" dirty="0">
                <a:latin typeface="+mj-lt"/>
              </a:rPr>
              <a:t>Brute force</a:t>
            </a:r>
          </a:p>
          <a:p>
            <a:r>
              <a:rPr lang="en-US" sz="3200" dirty="0">
                <a:latin typeface="+mj-lt"/>
              </a:rPr>
              <a:t>Look for those users on Social Media</a:t>
            </a:r>
          </a:p>
          <a:p>
            <a:pPr lvl="1"/>
            <a:r>
              <a:rPr lang="en-US" sz="2800" dirty="0">
                <a:latin typeface="+mj-lt"/>
              </a:rPr>
              <a:t>Reuse of credentials</a:t>
            </a:r>
          </a:p>
        </p:txBody>
      </p:sp>
      <p:pic>
        <p:nvPicPr>
          <p:cNvPr id="13" name="Picture 12">
            <a:extLst>
              <a:ext uri="{FF2B5EF4-FFF2-40B4-BE49-F238E27FC236}">
                <a16:creationId xmlns:a16="http://schemas.microsoft.com/office/drawing/2014/main" id="{99C6CB8E-BAFE-A675-398F-698C7D7388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B1AB82C-BDCC-361C-C25A-B6672DBC5F01}"/>
              </a:ext>
            </a:extLst>
          </p:cNvPr>
          <p:cNvPicPr>
            <a:picLocks noChangeAspect="1"/>
          </p:cNvPicPr>
          <p:nvPr/>
        </p:nvPicPr>
        <p:blipFill>
          <a:blip r:embed="rId6"/>
          <a:stretch>
            <a:fillRect/>
          </a:stretch>
        </p:blipFill>
        <p:spPr>
          <a:xfrm>
            <a:off x="11963400" y="2501462"/>
            <a:ext cx="3387065" cy="6006006"/>
          </a:xfrm>
          <a:prstGeom prst="rect">
            <a:avLst/>
          </a:prstGeom>
        </p:spPr>
      </p:pic>
      <p:sp>
        <p:nvSpPr>
          <p:cNvPr id="6" name="TextBox 10">
            <a:extLst>
              <a:ext uri="{FF2B5EF4-FFF2-40B4-BE49-F238E27FC236}">
                <a16:creationId xmlns:a16="http://schemas.microsoft.com/office/drawing/2014/main" id="{C4E69ABC-FD71-AD83-5831-456C5A5A4E5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4CDF25F0-DE8E-4DA9-4CBA-85833AE1F94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241CF52-97C4-F39C-2822-0C9444137C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31931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EA1-12ED-7F58-E142-6017C99EEC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92F1BA-6162-C966-670B-2D30657275F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95E17A-EF8B-08F9-5CC0-7EAE4B7016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 - Portuguese domain examples (2018)</a:t>
            </a:r>
          </a:p>
        </p:txBody>
      </p:sp>
      <p:sp>
        <p:nvSpPr>
          <p:cNvPr id="4" name="TextBox 15">
            <a:extLst>
              <a:ext uri="{FF2B5EF4-FFF2-40B4-BE49-F238E27FC236}">
                <a16:creationId xmlns:a16="http://schemas.microsoft.com/office/drawing/2014/main" id="{35068FD3-5FFA-1434-3DCE-87038FB1665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B929EAA-B36D-1AA1-CC68-AAE8CC7C6158}"/>
              </a:ext>
            </a:extLst>
          </p:cNvPr>
          <p:cNvSpPr>
            <a:spLocks noGrp="1"/>
          </p:cNvSpPr>
          <p:nvPr>
            <p:ph idx="1"/>
          </p:nvPr>
        </p:nvSpPr>
        <p:spPr>
          <a:xfrm>
            <a:off x="860253" y="2854845"/>
            <a:ext cx="16940157" cy="6081191"/>
          </a:xfrm>
        </p:spPr>
        <p:txBody>
          <a:bodyPr>
            <a:normAutofit/>
          </a:bodyPr>
          <a:lstStyle/>
          <a:p>
            <a:r>
              <a:rPr lang="pt-BR" sz="3200" dirty="0">
                <a:latin typeface="+mj-lt"/>
              </a:rPr>
              <a:t>uminho.pt - Universidade do Minho</a:t>
            </a:r>
          </a:p>
          <a:p>
            <a:r>
              <a:rPr lang="pt-BR" sz="3200" dirty="0">
                <a:latin typeface="+mj-lt"/>
              </a:rPr>
              <a:t>adv.oa.pt - Ordem dos Advogados</a:t>
            </a:r>
          </a:p>
          <a:p>
            <a:r>
              <a:rPr lang="pt-BR" sz="3200" dirty="0">
                <a:latin typeface="+mj-lt"/>
              </a:rPr>
              <a:t>pj.pt - Policia Judiciária</a:t>
            </a:r>
          </a:p>
          <a:p>
            <a:r>
              <a:rPr lang="pt-BR" sz="3200" dirty="0">
                <a:latin typeface="+mj-lt"/>
              </a:rPr>
              <a:t>mail.exercito.pt - Exército</a:t>
            </a:r>
          </a:p>
          <a:p>
            <a:r>
              <a:rPr lang="pt-BR" sz="3200" dirty="0">
                <a:latin typeface="+mj-lt"/>
              </a:rPr>
              <a:t>cm-braga.pt - Câmara Municipal de Braga</a:t>
            </a:r>
          </a:p>
          <a:p>
            <a:r>
              <a:rPr lang="pt-BR" sz="3200" dirty="0">
                <a:latin typeface="+mj-lt"/>
              </a:rPr>
              <a:t>cm-guimaraes.pt - Câmara Municipal de Guimarães</a:t>
            </a:r>
          </a:p>
          <a:p>
            <a:r>
              <a:rPr lang="pt-BR" sz="3200" dirty="0">
                <a:latin typeface="+mj-lt"/>
              </a:rPr>
              <a:t>psd.pt - Partido Social Democrata</a:t>
            </a:r>
          </a:p>
          <a:p>
            <a:r>
              <a:rPr lang="pt-BR" sz="3200" dirty="0">
                <a:latin typeface="+mj-lt"/>
              </a:rPr>
              <a:t>ps.pt - Partido Socialista</a:t>
            </a:r>
          </a:p>
          <a:p>
            <a:r>
              <a:rPr lang="pt-BR" sz="3200" dirty="0">
                <a:latin typeface="+mj-lt"/>
              </a:rPr>
              <a:t>fcporto.pt - Futebol Clube do Porto</a:t>
            </a:r>
          </a:p>
          <a:p>
            <a:r>
              <a:rPr lang="pt-BR" sz="3200" dirty="0">
                <a:latin typeface="+mj-lt"/>
              </a:rPr>
              <a:t>min.justiça - Ministério da Justiça</a:t>
            </a:r>
          </a:p>
        </p:txBody>
      </p:sp>
      <p:pic>
        <p:nvPicPr>
          <p:cNvPr id="13" name="Picture 12">
            <a:extLst>
              <a:ext uri="{FF2B5EF4-FFF2-40B4-BE49-F238E27FC236}">
                <a16:creationId xmlns:a16="http://schemas.microsoft.com/office/drawing/2014/main" id="{7279B39C-360B-1423-60D4-11A1D21F7EB1}"/>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FDC4855C-5E9C-D13C-ACDA-75539B80482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D0C9A77-7FC0-6FFB-0040-3AE0963902C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3F87FCDD-6D99-AECE-543A-AC9E04DB8E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687766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EA66-0539-1601-2393-8EE60049F6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228DEA-83B7-0723-9B65-79F61DE0107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645F8D2-EC6F-C331-039F-72079113718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IOT Search engines</a:t>
            </a:r>
          </a:p>
        </p:txBody>
      </p:sp>
      <p:sp>
        <p:nvSpPr>
          <p:cNvPr id="4" name="TextBox 15">
            <a:extLst>
              <a:ext uri="{FF2B5EF4-FFF2-40B4-BE49-F238E27FC236}">
                <a16:creationId xmlns:a16="http://schemas.microsoft.com/office/drawing/2014/main" id="{46B854D9-AD09-1D94-536C-28394CB61D9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C1C2E8-8DAB-A667-D226-47FCB36A9D31}"/>
              </a:ext>
            </a:extLst>
          </p:cNvPr>
          <p:cNvSpPr>
            <a:spLocks noGrp="1"/>
          </p:cNvSpPr>
          <p:nvPr>
            <p:ph idx="1"/>
          </p:nvPr>
        </p:nvSpPr>
        <p:spPr>
          <a:xfrm>
            <a:off x="860253" y="2854845"/>
            <a:ext cx="16940157" cy="6081191"/>
          </a:xfrm>
        </p:spPr>
        <p:txBody>
          <a:bodyPr>
            <a:normAutofit/>
          </a:bodyPr>
          <a:lstStyle/>
          <a:p>
            <a:r>
              <a:rPr lang="en-US" sz="2800" dirty="0">
                <a:latin typeface="+mj-lt"/>
              </a:rPr>
              <a:t>Shared folders accessible to 8 thousand million people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2800" dirty="0">
              <a:latin typeface="+mj-lt"/>
            </a:endParaRPr>
          </a:p>
          <a:p>
            <a:pPr lvl="1"/>
            <a:r>
              <a:rPr lang="en-US" dirty="0">
                <a:latin typeface="+mj-lt"/>
              </a:rPr>
              <a:t>Contabilidade – 6</a:t>
            </a:r>
          </a:p>
          <a:p>
            <a:pPr lvl="1"/>
            <a:r>
              <a:rPr lang="en-US" dirty="0">
                <a:latin typeface="+mj-lt"/>
              </a:rPr>
              <a:t>Clientes – 3</a:t>
            </a:r>
          </a:p>
          <a:p>
            <a:pPr lvl="1"/>
            <a:r>
              <a:rPr lang="en-US" dirty="0">
                <a:latin typeface="+mj-lt"/>
              </a:rPr>
              <a:t>Faturacao – 1</a:t>
            </a:r>
          </a:p>
          <a:p>
            <a:pPr lvl="1"/>
            <a:r>
              <a:rPr lang="en-US" dirty="0">
                <a:latin typeface="+mj-lt"/>
              </a:rPr>
              <a:t>Primavera – 6</a:t>
            </a:r>
          </a:p>
          <a:p>
            <a:pPr lvl="1"/>
            <a:r>
              <a:rPr lang="en-US" dirty="0">
                <a:latin typeface="+mj-lt"/>
              </a:rPr>
              <a:t>SAGE – 13</a:t>
            </a:r>
          </a:p>
          <a:p>
            <a:pPr lvl="1"/>
            <a:r>
              <a:rPr lang="en-US" dirty="0">
                <a:latin typeface="+mj-lt"/>
              </a:rPr>
              <a:t>Winrest – 148</a:t>
            </a:r>
          </a:p>
          <a:p>
            <a:endParaRPr lang="en-US" sz="2800" dirty="0">
              <a:latin typeface="+mj-lt"/>
            </a:endParaRPr>
          </a:p>
        </p:txBody>
      </p:sp>
      <p:pic>
        <p:nvPicPr>
          <p:cNvPr id="13" name="Picture 12">
            <a:extLst>
              <a:ext uri="{FF2B5EF4-FFF2-40B4-BE49-F238E27FC236}">
                <a16:creationId xmlns:a16="http://schemas.microsoft.com/office/drawing/2014/main" id="{6E2EB25F-F9A0-B499-3279-82C5694A752E}"/>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5" name="Group 4">
            <a:extLst>
              <a:ext uri="{FF2B5EF4-FFF2-40B4-BE49-F238E27FC236}">
                <a16:creationId xmlns:a16="http://schemas.microsoft.com/office/drawing/2014/main" id="{E8F55E6A-F342-9D8F-8AA7-4E21AC14988D}"/>
              </a:ext>
            </a:extLst>
          </p:cNvPr>
          <p:cNvGrpSpPr/>
          <p:nvPr/>
        </p:nvGrpSpPr>
        <p:grpSpPr>
          <a:xfrm>
            <a:off x="8153400" y="3669415"/>
            <a:ext cx="8633563" cy="4979285"/>
            <a:chOff x="4710311" y="2097144"/>
            <a:chExt cx="7481689" cy="3968693"/>
          </a:xfrm>
        </p:grpSpPr>
        <p:pic>
          <p:nvPicPr>
            <p:cNvPr id="6" name="Picture 5">
              <a:extLst>
                <a:ext uri="{FF2B5EF4-FFF2-40B4-BE49-F238E27FC236}">
                  <a16:creationId xmlns:a16="http://schemas.microsoft.com/office/drawing/2014/main" id="{438779BA-7AE8-3E09-B03C-2111AC4FA248}"/>
                </a:ext>
              </a:extLst>
            </p:cNvPr>
            <p:cNvPicPr>
              <a:picLocks noChangeAspect="1"/>
            </p:cNvPicPr>
            <p:nvPr/>
          </p:nvPicPr>
          <p:blipFill>
            <a:blip r:embed="rId7"/>
            <a:stretch>
              <a:fillRect/>
            </a:stretch>
          </p:blipFill>
          <p:spPr>
            <a:xfrm>
              <a:off x="4710311" y="2097144"/>
              <a:ext cx="3728786" cy="3241501"/>
            </a:xfrm>
            <a:prstGeom prst="rect">
              <a:avLst/>
            </a:prstGeom>
            <a:ln>
              <a:solidFill>
                <a:schemeClr val="tx1"/>
              </a:solidFill>
            </a:ln>
          </p:spPr>
        </p:pic>
        <p:pic>
          <p:nvPicPr>
            <p:cNvPr id="8" name="Picture 7">
              <a:extLst>
                <a:ext uri="{FF2B5EF4-FFF2-40B4-BE49-F238E27FC236}">
                  <a16:creationId xmlns:a16="http://schemas.microsoft.com/office/drawing/2014/main" id="{7C7ACD5E-9345-B9B5-4020-7AEDCEAFB5ED}"/>
                </a:ext>
              </a:extLst>
            </p:cNvPr>
            <p:cNvPicPr>
              <a:picLocks noChangeAspect="1"/>
            </p:cNvPicPr>
            <p:nvPr/>
          </p:nvPicPr>
          <p:blipFill>
            <a:blip r:embed="rId8"/>
            <a:stretch>
              <a:fillRect/>
            </a:stretch>
          </p:blipFill>
          <p:spPr>
            <a:xfrm>
              <a:off x="5602356" y="2660518"/>
              <a:ext cx="3674846" cy="2912342"/>
            </a:xfrm>
            <a:prstGeom prst="rect">
              <a:avLst/>
            </a:prstGeom>
            <a:ln>
              <a:solidFill>
                <a:schemeClr val="tx1"/>
              </a:solidFill>
            </a:ln>
          </p:spPr>
        </p:pic>
        <p:pic>
          <p:nvPicPr>
            <p:cNvPr id="9" name="Picture 8">
              <a:extLst>
                <a:ext uri="{FF2B5EF4-FFF2-40B4-BE49-F238E27FC236}">
                  <a16:creationId xmlns:a16="http://schemas.microsoft.com/office/drawing/2014/main" id="{048397CF-F543-7F4A-6ECD-226138C45AD5}"/>
                </a:ext>
              </a:extLst>
            </p:cNvPr>
            <p:cNvPicPr>
              <a:picLocks noChangeAspect="1"/>
            </p:cNvPicPr>
            <p:nvPr/>
          </p:nvPicPr>
          <p:blipFill>
            <a:blip r:embed="rId9"/>
            <a:stretch>
              <a:fillRect/>
            </a:stretch>
          </p:blipFill>
          <p:spPr>
            <a:xfrm>
              <a:off x="6849571" y="3298214"/>
              <a:ext cx="3780750" cy="2139248"/>
            </a:xfrm>
            <a:prstGeom prst="rect">
              <a:avLst/>
            </a:prstGeom>
            <a:ln>
              <a:solidFill>
                <a:schemeClr val="tx1"/>
              </a:solidFill>
            </a:ln>
          </p:spPr>
        </p:pic>
        <p:pic>
          <p:nvPicPr>
            <p:cNvPr id="10" name="Picture 9">
              <a:extLst>
                <a:ext uri="{FF2B5EF4-FFF2-40B4-BE49-F238E27FC236}">
                  <a16:creationId xmlns:a16="http://schemas.microsoft.com/office/drawing/2014/main" id="{FAF6E931-7866-157E-05FD-804B527C7EA9}"/>
                </a:ext>
              </a:extLst>
            </p:cNvPr>
            <p:cNvPicPr>
              <a:picLocks noChangeAspect="1"/>
            </p:cNvPicPr>
            <p:nvPr/>
          </p:nvPicPr>
          <p:blipFill>
            <a:blip r:embed="rId10"/>
            <a:stretch>
              <a:fillRect/>
            </a:stretch>
          </p:blipFill>
          <p:spPr>
            <a:xfrm>
              <a:off x="8111508" y="3846641"/>
              <a:ext cx="3823111" cy="1757995"/>
            </a:xfrm>
            <a:prstGeom prst="rect">
              <a:avLst/>
            </a:prstGeom>
            <a:ln>
              <a:solidFill>
                <a:schemeClr val="tx1"/>
              </a:solidFill>
            </a:ln>
          </p:spPr>
        </p:pic>
        <p:pic>
          <p:nvPicPr>
            <p:cNvPr id="12" name="Picture 11">
              <a:extLst>
                <a:ext uri="{FF2B5EF4-FFF2-40B4-BE49-F238E27FC236}">
                  <a16:creationId xmlns:a16="http://schemas.microsoft.com/office/drawing/2014/main" id="{96334C58-6718-08F0-C90C-48ABCE672B80}"/>
                </a:ext>
              </a:extLst>
            </p:cNvPr>
            <p:cNvPicPr>
              <a:picLocks noChangeAspect="1"/>
            </p:cNvPicPr>
            <p:nvPr/>
          </p:nvPicPr>
          <p:blipFill>
            <a:blip r:embed="rId11"/>
            <a:stretch>
              <a:fillRect/>
            </a:stretch>
          </p:blipFill>
          <p:spPr>
            <a:xfrm>
              <a:off x="7439777" y="2440401"/>
              <a:ext cx="3907834" cy="1270840"/>
            </a:xfrm>
            <a:prstGeom prst="rect">
              <a:avLst/>
            </a:prstGeom>
            <a:ln>
              <a:solidFill>
                <a:schemeClr val="tx1"/>
              </a:solidFill>
            </a:ln>
          </p:spPr>
        </p:pic>
        <p:pic>
          <p:nvPicPr>
            <p:cNvPr id="14" name="Picture 13">
              <a:extLst>
                <a:ext uri="{FF2B5EF4-FFF2-40B4-BE49-F238E27FC236}">
                  <a16:creationId xmlns:a16="http://schemas.microsoft.com/office/drawing/2014/main" id="{DF1B4A94-1832-2176-DB2E-213128DCF2BE}"/>
                </a:ext>
              </a:extLst>
            </p:cNvPr>
            <p:cNvPicPr>
              <a:picLocks noChangeAspect="1"/>
            </p:cNvPicPr>
            <p:nvPr/>
          </p:nvPicPr>
          <p:blipFill>
            <a:blip r:embed="rId12"/>
            <a:stretch>
              <a:fillRect/>
            </a:stretch>
          </p:blipFill>
          <p:spPr>
            <a:xfrm>
              <a:off x="8146491" y="2097144"/>
              <a:ext cx="4045508" cy="1355563"/>
            </a:xfrm>
            <a:prstGeom prst="rect">
              <a:avLst/>
            </a:prstGeom>
            <a:ln>
              <a:solidFill>
                <a:schemeClr val="tx1"/>
              </a:solidFill>
            </a:ln>
          </p:spPr>
        </p:pic>
        <p:pic>
          <p:nvPicPr>
            <p:cNvPr id="15" name="Picture 14">
              <a:extLst>
                <a:ext uri="{FF2B5EF4-FFF2-40B4-BE49-F238E27FC236}">
                  <a16:creationId xmlns:a16="http://schemas.microsoft.com/office/drawing/2014/main" id="{99B897E1-6550-BACE-6EA1-C7138C630CE4}"/>
                </a:ext>
              </a:extLst>
            </p:cNvPr>
            <p:cNvPicPr>
              <a:picLocks noChangeAspect="1"/>
            </p:cNvPicPr>
            <p:nvPr/>
          </p:nvPicPr>
          <p:blipFill rotWithShape="1">
            <a:blip r:embed="rId13"/>
            <a:srcRect r="14701"/>
            <a:stretch/>
          </p:blipFill>
          <p:spPr>
            <a:xfrm>
              <a:off x="9129650" y="2984049"/>
              <a:ext cx="3062350" cy="3081788"/>
            </a:xfrm>
            <a:prstGeom prst="rect">
              <a:avLst/>
            </a:prstGeom>
            <a:ln>
              <a:solidFill>
                <a:schemeClr val="tx1"/>
              </a:solidFill>
            </a:ln>
          </p:spPr>
        </p:pic>
      </p:grpSp>
      <p:sp>
        <p:nvSpPr>
          <p:cNvPr id="7" name="TextBox 10">
            <a:extLst>
              <a:ext uri="{FF2B5EF4-FFF2-40B4-BE49-F238E27FC236}">
                <a16:creationId xmlns:a16="http://schemas.microsoft.com/office/drawing/2014/main" id="{FC4F1767-AA17-5409-A207-0DB190C25DA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6" name="TextBox 11">
            <a:extLst>
              <a:ext uri="{FF2B5EF4-FFF2-40B4-BE49-F238E27FC236}">
                <a16:creationId xmlns:a16="http://schemas.microsoft.com/office/drawing/2014/main" id="{BBA5C0FE-E48E-4FB2-AB40-113D61D0EEC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7" name="TextBox 12">
            <a:extLst>
              <a:ext uri="{FF2B5EF4-FFF2-40B4-BE49-F238E27FC236}">
                <a16:creationId xmlns:a16="http://schemas.microsoft.com/office/drawing/2014/main" id="{A7041929-A240-F783-C444-E00624F9164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39594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4126F-B92F-0B24-0797-242BC80FA2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F5D06D-62FB-28C5-6CA1-73F7C13B5EF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22B72027-22A5-A8CE-2738-0EDB1C3043A1}"/>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The internet sees you</a:t>
            </a:r>
          </a:p>
        </p:txBody>
      </p:sp>
      <p:sp>
        <p:nvSpPr>
          <p:cNvPr id="4" name="TextBox 15">
            <a:extLst>
              <a:ext uri="{FF2B5EF4-FFF2-40B4-BE49-F238E27FC236}">
                <a16:creationId xmlns:a16="http://schemas.microsoft.com/office/drawing/2014/main" id="{0C674B92-D56A-0D51-BB27-AF3BF909B18F}"/>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02BB7F9-F7C0-8791-C0D6-3C3E14AAADB2}"/>
              </a:ext>
            </a:extLst>
          </p:cNvPr>
          <p:cNvSpPr>
            <a:spLocks noGrp="1"/>
          </p:cNvSpPr>
          <p:nvPr>
            <p:ph idx="1"/>
          </p:nvPr>
        </p:nvSpPr>
        <p:spPr>
          <a:xfrm>
            <a:off x="860253" y="2854845"/>
            <a:ext cx="16940157" cy="6081191"/>
          </a:xfrm>
        </p:spPr>
        <p:txBody>
          <a:bodyPr>
            <a:normAutofit/>
          </a:bodyPr>
          <a:lstStyle/>
          <a:p>
            <a:r>
              <a:rPr lang="en-US" sz="3200" dirty="0">
                <a:latin typeface="+mj-lt"/>
              </a:rPr>
              <a:t>Information on the picture</a:t>
            </a:r>
          </a:p>
          <a:p>
            <a:pPr lvl="1"/>
            <a:r>
              <a:rPr lang="en-US" sz="2800" dirty="0">
                <a:latin typeface="+mj-lt"/>
              </a:rPr>
              <a:t>Metadata/Geolocation</a:t>
            </a:r>
          </a:p>
          <a:p>
            <a:r>
              <a:rPr lang="en-US" sz="3200" dirty="0">
                <a:latin typeface="+mj-lt"/>
              </a:rPr>
              <a:t>What companies know about us (link)</a:t>
            </a:r>
          </a:p>
          <a:p>
            <a:r>
              <a:rPr lang="en-US" sz="3200" dirty="0">
                <a:latin typeface="+mj-lt"/>
              </a:rPr>
              <a:t>What do we teach our kids? Do we teach?</a:t>
            </a:r>
          </a:p>
          <a:p>
            <a:pPr lvl="1"/>
            <a:r>
              <a:rPr lang="en-US" sz="2800" dirty="0">
                <a:latin typeface="+mj-lt"/>
              </a:rPr>
              <a:t>They are connected/exposed to 5,19 billion people (64,6% of world population)</a:t>
            </a:r>
          </a:p>
          <a:p>
            <a:r>
              <a:rPr lang="en-US" sz="3200" dirty="0">
                <a:latin typeface="+mj-lt"/>
              </a:rPr>
              <a:t>Social networks</a:t>
            </a:r>
          </a:p>
          <a:p>
            <a:pPr lvl="1"/>
            <a:r>
              <a:rPr lang="en-US" sz="2800" dirty="0">
                <a:latin typeface="+mj-lt"/>
              </a:rPr>
              <a:t>If you don’t have a social media account, I’ll create one for you and talk to your friends and family</a:t>
            </a:r>
          </a:p>
          <a:p>
            <a:r>
              <a:rPr lang="en-US" sz="3200" dirty="0">
                <a:latin typeface="+mj-lt"/>
              </a:rPr>
              <a:t>Browser edit </a:t>
            </a:r>
          </a:p>
          <a:p>
            <a:pPr lvl="1"/>
            <a:r>
              <a:rPr lang="en-US" sz="2800" dirty="0">
                <a:latin typeface="+mj-lt"/>
              </a:rPr>
              <a:t>Fake news</a:t>
            </a:r>
          </a:p>
          <a:p>
            <a:pPr lvl="1"/>
            <a:r>
              <a:rPr lang="en-US" sz="2800" dirty="0">
                <a:latin typeface="+mj-lt"/>
              </a:rPr>
              <a:t>Reveal passwords</a:t>
            </a:r>
          </a:p>
        </p:txBody>
      </p:sp>
      <p:pic>
        <p:nvPicPr>
          <p:cNvPr id="13" name="Picture 12">
            <a:extLst>
              <a:ext uri="{FF2B5EF4-FFF2-40B4-BE49-F238E27FC236}">
                <a16:creationId xmlns:a16="http://schemas.microsoft.com/office/drawing/2014/main" id="{F528DDEB-5CC6-FCA9-C716-D1067E559F79}"/>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Freeform 4">
            <a:extLst>
              <a:ext uri="{FF2B5EF4-FFF2-40B4-BE49-F238E27FC236}">
                <a16:creationId xmlns:a16="http://schemas.microsoft.com/office/drawing/2014/main" id="{8254F5D4-F619-1EFD-CA3E-E8B79380BCCF}"/>
              </a:ext>
            </a:extLst>
          </p:cNvPr>
          <p:cNvSpPr/>
          <p:nvPr/>
        </p:nvSpPr>
        <p:spPr>
          <a:xfrm>
            <a:off x="13716000" y="3312884"/>
            <a:ext cx="3543300" cy="4086576"/>
          </a:xfrm>
          <a:custGeom>
            <a:avLst/>
            <a:gdLst/>
            <a:ahLst/>
            <a:cxnLst/>
            <a:rect l="l" t="t" r="r" b="b"/>
            <a:pathLst>
              <a:path w="4355876" h="6337915">
                <a:moveTo>
                  <a:pt x="0" y="0"/>
                </a:moveTo>
                <a:lnTo>
                  <a:pt x="4355877" y="0"/>
                </a:lnTo>
                <a:lnTo>
                  <a:pt x="4355877" y="6337915"/>
                </a:lnTo>
                <a:lnTo>
                  <a:pt x="0" y="63379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S" dirty="0"/>
          </a:p>
        </p:txBody>
      </p:sp>
      <p:sp>
        <p:nvSpPr>
          <p:cNvPr id="6" name="TextBox 10">
            <a:extLst>
              <a:ext uri="{FF2B5EF4-FFF2-40B4-BE49-F238E27FC236}">
                <a16:creationId xmlns:a16="http://schemas.microsoft.com/office/drawing/2014/main" id="{716A96CA-AE27-2D12-EA1E-C205ADACF5B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DEB0DB2E-FAFC-605C-C877-FC37ECE8B9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E5E466F5-1490-35DF-88E8-2C5550BAB2E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32820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Message from Ella</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Online Media 9" title="A Message from Ella | Without Consent">
            <a:hlinkClick r:id="" action="ppaction://media"/>
            <a:extLst>
              <a:ext uri="{FF2B5EF4-FFF2-40B4-BE49-F238E27FC236}">
                <a16:creationId xmlns:a16="http://schemas.microsoft.com/office/drawing/2014/main" id="{50A6035B-756E-AB41-5B7F-FDCC472002F4}"/>
              </a:ext>
            </a:extLst>
          </p:cNvPr>
          <p:cNvPicPr>
            <a:picLocks noRot="1" noChangeAspect="1"/>
          </p:cNvPicPr>
          <p:nvPr>
            <a:videoFile r:link="rId1"/>
          </p:nvPr>
        </p:nvPicPr>
        <p:blipFill>
          <a:blip r:embed="rId7"/>
          <a:stretch>
            <a:fillRect/>
          </a:stretch>
        </p:blipFill>
        <p:spPr>
          <a:xfrm>
            <a:off x="2819400" y="2567478"/>
            <a:ext cx="12330587" cy="6967460"/>
          </a:xfrm>
          <a:prstGeom prst="rect">
            <a:avLst/>
          </a:prstGeom>
        </p:spPr>
      </p:pic>
      <p:sp>
        <p:nvSpPr>
          <p:cNvPr id="7" name="Title 1">
            <a:extLst>
              <a:ext uri="{FF2B5EF4-FFF2-40B4-BE49-F238E27FC236}">
                <a16:creationId xmlns:a16="http://schemas.microsoft.com/office/drawing/2014/main" id="{C1DFAEA8-005F-63C6-62E5-1E465E3981DF}"/>
              </a:ext>
            </a:extLst>
          </p:cNvPr>
          <p:cNvSpPr txBox="1">
            <a:spLocks/>
          </p:cNvSpPr>
          <p:nvPr/>
        </p:nvSpPr>
        <p:spPr>
          <a:xfrm>
            <a:off x="7118261" y="9606270"/>
            <a:ext cx="4403705" cy="59533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6">
                    <a:lumMod val="50000"/>
                  </a:schemeClr>
                </a:solidFill>
              </a:rPr>
              <a:t>Deutsche Telekom</a:t>
            </a:r>
            <a:br>
              <a:rPr lang="en-US" sz="2000" dirty="0">
                <a:solidFill>
                  <a:schemeClr val="accent6">
                    <a:lumMod val="50000"/>
                  </a:schemeClr>
                </a:solidFill>
              </a:rPr>
            </a:br>
            <a:r>
              <a:rPr lang="en-US" sz="2000" dirty="0">
                <a:solidFill>
                  <a:schemeClr val="accent6">
                    <a:lumMod val="50000"/>
                  </a:schemeClr>
                </a:solidFill>
              </a:rPr>
              <a:t>Message from Ella | Without Consent</a:t>
            </a:r>
            <a:endParaRPr lang="pt-PT" sz="2000" dirty="0">
              <a:solidFill>
                <a:schemeClr val="accent6">
                  <a:lumMod val="50000"/>
                </a:schemeClr>
              </a:solidFill>
            </a:endParaRPr>
          </a:p>
        </p:txBody>
      </p:sp>
      <p:pic>
        <p:nvPicPr>
          <p:cNvPr id="8" name="Picture 7">
            <a:extLst>
              <a:ext uri="{FF2B5EF4-FFF2-40B4-BE49-F238E27FC236}">
                <a16:creationId xmlns:a16="http://schemas.microsoft.com/office/drawing/2014/main" id="{DB89E5B7-578A-B37E-8842-453A6D426A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929" y="9606270"/>
            <a:ext cx="595332" cy="595332"/>
          </a:xfrm>
          <a:prstGeom prst="rect">
            <a:avLst/>
          </a:prstGeom>
        </p:spPr>
      </p:pic>
      <p:sp>
        <p:nvSpPr>
          <p:cNvPr id="6" name="TextBox 10">
            <a:extLst>
              <a:ext uri="{FF2B5EF4-FFF2-40B4-BE49-F238E27FC236}">
                <a16:creationId xmlns:a16="http://schemas.microsoft.com/office/drawing/2014/main" id="{602625D6-949E-973E-41E9-81EDB907B3F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F9D82E0-A5CF-0D96-489B-9BD6804248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4666A00-B8CA-789B-14AB-1AEBC69AC06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720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0F36-556A-8B32-F201-7942956DC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98CBDC-9137-51BA-14A9-E6B1F676838E}"/>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79FF25EF-93D4-4622-1692-0BAA4C51FDC4}"/>
              </a:ext>
            </a:extLst>
          </p:cNvPr>
          <p:cNvSpPr txBox="1"/>
          <p:nvPr/>
        </p:nvSpPr>
        <p:spPr>
          <a:xfrm>
            <a:off x="1066800" y="3626979"/>
            <a:ext cx="12230842" cy="2024208"/>
          </a:xfrm>
          <a:prstGeom prst="rect">
            <a:avLst/>
          </a:prstGeom>
        </p:spPr>
        <p:txBody>
          <a:bodyPr wrap="square" lIns="0" tIns="0" rIns="0" bIns="0" rtlCol="0" anchor="t">
            <a:spAutoFit/>
          </a:bodyPr>
          <a:lstStyle/>
          <a:p>
            <a:pPr algn="l">
              <a:lnSpc>
                <a:spcPts val="16818"/>
              </a:lnSpc>
            </a:pPr>
            <a:r>
              <a:rPr lang="en-US" sz="9600" b="1" dirty="0">
                <a:solidFill>
                  <a:srgbClr val="343434"/>
                </a:solidFill>
                <a:latin typeface="Cooper Hewitt Bold"/>
                <a:ea typeface="Cooper Hewitt Bold"/>
                <a:cs typeface="Cooper Hewitt Bold"/>
                <a:sym typeface="Cooper Hewitt Bold"/>
              </a:rPr>
              <a:t>Internet of Things</a:t>
            </a:r>
          </a:p>
        </p:txBody>
      </p:sp>
      <p:sp>
        <p:nvSpPr>
          <p:cNvPr id="3" name="TextBox 15">
            <a:extLst>
              <a:ext uri="{FF2B5EF4-FFF2-40B4-BE49-F238E27FC236}">
                <a16:creationId xmlns:a16="http://schemas.microsoft.com/office/drawing/2014/main" id="{BF1AB0E5-1A8F-5BF5-9E42-9C779E7744A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46</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8BAA6B6F-4DFA-07E1-D667-AB1463222A5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B274ED37-965A-F98E-77BC-749ED95A4E32}"/>
              </a:ext>
            </a:extLst>
          </p:cNvPr>
          <p:cNvPicPr>
            <a:picLocks noChangeAspect="1"/>
          </p:cNvPicPr>
          <p:nvPr/>
        </p:nvPicPr>
        <p:blipFill>
          <a:blip r:embed="rId6"/>
          <a:stretch>
            <a:fillRect/>
          </a:stretch>
        </p:blipFill>
        <p:spPr>
          <a:xfrm>
            <a:off x="11277600" y="1714500"/>
            <a:ext cx="5849166" cy="5849166"/>
          </a:xfrm>
          <a:prstGeom prst="rect">
            <a:avLst/>
          </a:prstGeom>
        </p:spPr>
      </p:pic>
      <p:sp>
        <p:nvSpPr>
          <p:cNvPr id="4" name="TextBox 10">
            <a:extLst>
              <a:ext uri="{FF2B5EF4-FFF2-40B4-BE49-F238E27FC236}">
                <a16:creationId xmlns:a16="http://schemas.microsoft.com/office/drawing/2014/main" id="{056904CB-F96A-27C7-442A-B627EEDD5C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AA5A75C-533D-479D-CE36-7DC9AE0B97C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4CC40C19-EB6E-7AE0-D873-35B78E3AD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3045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D648-630D-A6E6-E307-24F5F3D96E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548B44-2EA1-3743-42D4-46D8077D99B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DD72BB5-EA28-0BDD-5807-C9FB2768BD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10714156-6F4D-178C-6626-0157BD17D5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2B987A52-3B42-6806-8C1F-FD0FE6D7393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hlinkClick r:id="rId6"/>
            <a:extLst>
              <a:ext uri="{FF2B5EF4-FFF2-40B4-BE49-F238E27FC236}">
                <a16:creationId xmlns:a16="http://schemas.microsoft.com/office/drawing/2014/main" id="{86D799F8-C880-BC51-7F46-0F526EBD39D7}"/>
              </a:ext>
            </a:extLst>
          </p:cNvPr>
          <p:cNvPicPr>
            <a:picLocks noChangeAspect="1"/>
          </p:cNvPicPr>
          <p:nvPr/>
        </p:nvPicPr>
        <p:blipFill>
          <a:blip r:embed="rId7"/>
          <a:stretch>
            <a:fillRect/>
          </a:stretch>
        </p:blipFill>
        <p:spPr>
          <a:xfrm>
            <a:off x="914400" y="2593832"/>
            <a:ext cx="4657198" cy="2625867"/>
          </a:xfrm>
          <a:prstGeom prst="rect">
            <a:avLst/>
          </a:prstGeom>
          <a:ln w="57150">
            <a:solidFill>
              <a:schemeClr val="accent6">
                <a:lumMod val="50000"/>
              </a:schemeClr>
            </a:solidFill>
          </a:ln>
        </p:spPr>
      </p:pic>
      <p:pic>
        <p:nvPicPr>
          <p:cNvPr id="8" name="Picture 7">
            <a:extLst>
              <a:ext uri="{FF2B5EF4-FFF2-40B4-BE49-F238E27FC236}">
                <a16:creationId xmlns:a16="http://schemas.microsoft.com/office/drawing/2014/main" id="{D53F2128-306F-24D8-79D7-31A71EF46221}"/>
              </a:ext>
            </a:extLst>
          </p:cNvPr>
          <p:cNvPicPr>
            <a:picLocks noChangeAspect="1"/>
          </p:cNvPicPr>
          <p:nvPr/>
        </p:nvPicPr>
        <p:blipFill>
          <a:blip r:embed="rId8"/>
          <a:stretch>
            <a:fillRect/>
          </a:stretch>
        </p:blipFill>
        <p:spPr>
          <a:xfrm>
            <a:off x="11277600" y="5405790"/>
            <a:ext cx="4343400" cy="3196435"/>
          </a:xfrm>
          <a:prstGeom prst="rect">
            <a:avLst/>
          </a:prstGeom>
        </p:spPr>
      </p:pic>
      <p:pic>
        <p:nvPicPr>
          <p:cNvPr id="10" name="Picture 9">
            <a:extLst>
              <a:ext uri="{FF2B5EF4-FFF2-40B4-BE49-F238E27FC236}">
                <a16:creationId xmlns:a16="http://schemas.microsoft.com/office/drawing/2014/main" id="{B6A9950C-3CEE-8271-11D8-D9674B7D6D4A}"/>
              </a:ext>
            </a:extLst>
          </p:cNvPr>
          <p:cNvPicPr>
            <a:picLocks noChangeAspect="1"/>
          </p:cNvPicPr>
          <p:nvPr/>
        </p:nvPicPr>
        <p:blipFill>
          <a:blip r:embed="rId9"/>
          <a:stretch>
            <a:fillRect/>
          </a:stretch>
        </p:blipFill>
        <p:spPr>
          <a:xfrm>
            <a:off x="6324600" y="5405790"/>
            <a:ext cx="4038600" cy="3145972"/>
          </a:xfrm>
          <a:prstGeom prst="rect">
            <a:avLst/>
          </a:prstGeom>
        </p:spPr>
      </p:pic>
      <p:pic>
        <p:nvPicPr>
          <p:cNvPr id="11" name="Picture 10">
            <a:extLst>
              <a:ext uri="{FF2B5EF4-FFF2-40B4-BE49-F238E27FC236}">
                <a16:creationId xmlns:a16="http://schemas.microsoft.com/office/drawing/2014/main" id="{E31B35DB-04C3-08CE-EC12-49F45EE0486E}"/>
              </a:ext>
            </a:extLst>
          </p:cNvPr>
          <p:cNvPicPr>
            <a:picLocks noChangeAspect="1"/>
          </p:cNvPicPr>
          <p:nvPr/>
        </p:nvPicPr>
        <p:blipFill>
          <a:blip r:embed="rId10"/>
          <a:stretch>
            <a:fillRect/>
          </a:stretch>
        </p:blipFill>
        <p:spPr>
          <a:xfrm>
            <a:off x="11125200" y="2593832"/>
            <a:ext cx="4657198" cy="2654102"/>
          </a:xfrm>
          <a:prstGeom prst="rect">
            <a:avLst/>
          </a:prstGeom>
        </p:spPr>
      </p:pic>
      <p:pic>
        <p:nvPicPr>
          <p:cNvPr id="12" name="Picture 11">
            <a:extLst>
              <a:ext uri="{FF2B5EF4-FFF2-40B4-BE49-F238E27FC236}">
                <a16:creationId xmlns:a16="http://schemas.microsoft.com/office/drawing/2014/main" id="{CB75E066-9CCB-8669-1D75-5A329EB408F7}"/>
              </a:ext>
            </a:extLst>
          </p:cNvPr>
          <p:cNvPicPr>
            <a:picLocks noChangeAspect="1"/>
          </p:cNvPicPr>
          <p:nvPr/>
        </p:nvPicPr>
        <p:blipFill>
          <a:blip r:embed="rId11"/>
          <a:stretch>
            <a:fillRect/>
          </a:stretch>
        </p:blipFill>
        <p:spPr>
          <a:xfrm>
            <a:off x="932707" y="5576964"/>
            <a:ext cx="4638891" cy="2905542"/>
          </a:xfrm>
          <a:prstGeom prst="rect">
            <a:avLst/>
          </a:prstGeom>
        </p:spPr>
      </p:pic>
      <p:pic>
        <p:nvPicPr>
          <p:cNvPr id="13" name="Picture 12">
            <a:extLst>
              <a:ext uri="{FF2B5EF4-FFF2-40B4-BE49-F238E27FC236}">
                <a16:creationId xmlns:a16="http://schemas.microsoft.com/office/drawing/2014/main" id="{5FBE8C99-2EC5-C073-650C-F9C5E7FAA7BB}"/>
              </a:ext>
            </a:extLst>
          </p:cNvPr>
          <p:cNvPicPr>
            <a:picLocks noChangeAspect="1"/>
          </p:cNvPicPr>
          <p:nvPr/>
        </p:nvPicPr>
        <p:blipFill>
          <a:blip r:embed="rId12"/>
          <a:stretch>
            <a:fillRect/>
          </a:stretch>
        </p:blipFill>
        <p:spPr>
          <a:xfrm>
            <a:off x="6019800" y="2593832"/>
            <a:ext cx="4657198" cy="2629063"/>
          </a:xfrm>
          <a:prstGeom prst="rect">
            <a:avLst/>
          </a:prstGeom>
        </p:spPr>
      </p:pic>
      <p:sp>
        <p:nvSpPr>
          <p:cNvPr id="6" name="TextBox 10">
            <a:extLst>
              <a:ext uri="{FF2B5EF4-FFF2-40B4-BE49-F238E27FC236}">
                <a16:creationId xmlns:a16="http://schemas.microsoft.com/office/drawing/2014/main" id="{B3036C17-442F-FE20-B386-10BAE40D6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D7863A1-2E2B-61F2-F21D-B3B85AF7CE3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4" name="TextBox 12">
            <a:extLst>
              <a:ext uri="{FF2B5EF4-FFF2-40B4-BE49-F238E27FC236}">
                <a16:creationId xmlns:a16="http://schemas.microsoft.com/office/drawing/2014/main" id="{AE3C6631-0EC3-62F3-C01E-A8EB6826D5C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29907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C908-7B95-9786-8381-16623771E5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2226DC-80DF-E032-13A7-6ABBA3D15B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49F4DDF-997B-234D-36A5-61E55DA4315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296814C4-0BFE-52E8-DFC1-FFFAC829C7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F3A72BDF-341E-4B77-92FF-383273AC46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6" name="Picture 15">
            <a:extLst>
              <a:ext uri="{FF2B5EF4-FFF2-40B4-BE49-F238E27FC236}">
                <a16:creationId xmlns:a16="http://schemas.microsoft.com/office/drawing/2014/main" id="{52C0E7DC-531E-2F46-5C47-FF735FD61695}"/>
              </a:ext>
            </a:extLst>
          </p:cNvPr>
          <p:cNvPicPr>
            <a:picLocks noChangeAspect="1"/>
          </p:cNvPicPr>
          <p:nvPr/>
        </p:nvPicPr>
        <p:blipFill>
          <a:blip r:embed="rId6"/>
          <a:stretch>
            <a:fillRect/>
          </a:stretch>
        </p:blipFill>
        <p:spPr>
          <a:xfrm>
            <a:off x="1183987" y="3057550"/>
            <a:ext cx="8364117" cy="4696480"/>
          </a:xfrm>
          <a:prstGeom prst="rect">
            <a:avLst/>
          </a:prstGeom>
        </p:spPr>
      </p:pic>
      <p:pic>
        <p:nvPicPr>
          <p:cNvPr id="17" name="Picture 16">
            <a:extLst>
              <a:ext uri="{FF2B5EF4-FFF2-40B4-BE49-F238E27FC236}">
                <a16:creationId xmlns:a16="http://schemas.microsoft.com/office/drawing/2014/main" id="{D3989022-391E-7679-3BA6-FC9949B625FA}"/>
              </a:ext>
            </a:extLst>
          </p:cNvPr>
          <p:cNvPicPr>
            <a:picLocks noChangeAspect="1"/>
          </p:cNvPicPr>
          <p:nvPr/>
        </p:nvPicPr>
        <p:blipFill>
          <a:blip r:embed="rId7"/>
          <a:stretch>
            <a:fillRect/>
          </a:stretch>
        </p:blipFill>
        <p:spPr>
          <a:xfrm>
            <a:off x="9955910" y="5846239"/>
            <a:ext cx="3553321" cy="2686425"/>
          </a:xfrm>
          <a:prstGeom prst="rect">
            <a:avLst/>
          </a:prstGeom>
        </p:spPr>
      </p:pic>
      <p:pic>
        <p:nvPicPr>
          <p:cNvPr id="18" name="Picture 17">
            <a:extLst>
              <a:ext uri="{FF2B5EF4-FFF2-40B4-BE49-F238E27FC236}">
                <a16:creationId xmlns:a16="http://schemas.microsoft.com/office/drawing/2014/main" id="{60377D83-3AEB-18E5-C63F-92E6289C8E3D}"/>
              </a:ext>
            </a:extLst>
          </p:cNvPr>
          <p:cNvPicPr>
            <a:picLocks noChangeAspect="1"/>
          </p:cNvPicPr>
          <p:nvPr/>
        </p:nvPicPr>
        <p:blipFill>
          <a:blip r:embed="rId8"/>
          <a:stretch>
            <a:fillRect/>
          </a:stretch>
        </p:blipFill>
        <p:spPr>
          <a:xfrm>
            <a:off x="9981310" y="3057550"/>
            <a:ext cx="3496163" cy="2610214"/>
          </a:xfrm>
          <a:prstGeom prst="rect">
            <a:avLst/>
          </a:prstGeom>
        </p:spPr>
      </p:pic>
      <p:pic>
        <p:nvPicPr>
          <p:cNvPr id="19" name="Picture 18">
            <a:extLst>
              <a:ext uri="{FF2B5EF4-FFF2-40B4-BE49-F238E27FC236}">
                <a16:creationId xmlns:a16="http://schemas.microsoft.com/office/drawing/2014/main" id="{26D79762-8FDC-8EA6-22BA-95F73260097A}"/>
              </a:ext>
            </a:extLst>
          </p:cNvPr>
          <p:cNvPicPr>
            <a:picLocks noChangeAspect="1"/>
          </p:cNvPicPr>
          <p:nvPr/>
        </p:nvPicPr>
        <p:blipFill>
          <a:blip r:embed="rId9"/>
          <a:stretch>
            <a:fillRect/>
          </a:stretch>
        </p:blipFill>
        <p:spPr>
          <a:xfrm>
            <a:off x="13785353" y="3122800"/>
            <a:ext cx="3562847" cy="5325218"/>
          </a:xfrm>
          <a:prstGeom prst="rect">
            <a:avLst/>
          </a:prstGeom>
        </p:spPr>
      </p:pic>
      <p:sp>
        <p:nvSpPr>
          <p:cNvPr id="5" name="TextBox 10">
            <a:extLst>
              <a:ext uri="{FF2B5EF4-FFF2-40B4-BE49-F238E27FC236}">
                <a16:creationId xmlns:a16="http://schemas.microsoft.com/office/drawing/2014/main" id="{83A7EE29-83ED-79CB-C89C-8EF61527A88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A064396-7FEE-E1C3-8AEB-0D32EBF3851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862E3DF-B409-7DE7-D722-AA5ACF65C7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1997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7D27-4B45-6FB2-2510-9D38FA260E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39963-77A6-A013-8260-A982F9B2E1E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B761F79-E473-4934-DC32-9DAAC14699D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A87EB217-6C94-81B6-FDAA-AAA187E95F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49</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9B17847-63F6-C605-F158-F8894E88DFFC}"/>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Content Placeholder 2">
            <a:extLst>
              <a:ext uri="{FF2B5EF4-FFF2-40B4-BE49-F238E27FC236}">
                <a16:creationId xmlns:a16="http://schemas.microsoft.com/office/drawing/2014/main" id="{6BD2E3E7-4A2C-18AC-39B2-19A4175BE84D}"/>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Internet Exposure Observatory</a:t>
            </a:r>
          </a:p>
          <a:p>
            <a:pPr lvl="1"/>
            <a:r>
              <a:rPr lang="en-US" dirty="0"/>
              <a:t>Exposure  Dashboard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Explore</a:t>
            </a:r>
          </a:p>
          <a:p>
            <a:pPr lvl="1"/>
            <a:r>
              <a:rPr lang="en-US" dirty="0"/>
              <a:t>Shodan explore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Images</a:t>
            </a:r>
          </a:p>
          <a:p>
            <a:pPr lvl="1"/>
            <a:r>
              <a:rPr lang="en-US" dirty="0"/>
              <a:t>Shodan images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Maps</a:t>
            </a:r>
          </a:p>
          <a:p>
            <a:pPr lvl="1"/>
            <a:r>
              <a:rPr lang="en-US" dirty="0"/>
              <a:t>Shodan maps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dirty="0"/>
              <a:t>)</a:t>
            </a:r>
          </a:p>
        </p:txBody>
      </p:sp>
      <p:sp>
        <p:nvSpPr>
          <p:cNvPr id="6" name="Content Placeholder 2">
            <a:extLst>
              <a:ext uri="{FF2B5EF4-FFF2-40B4-BE49-F238E27FC236}">
                <a16:creationId xmlns:a16="http://schemas.microsoft.com/office/drawing/2014/main" id="{100F745B-AF54-9D13-5DDC-94C988494D9C}"/>
              </a:ext>
            </a:extLst>
          </p:cNvPr>
          <p:cNvSpPr txBox="1">
            <a:spLocks/>
          </p:cNvSpPr>
          <p:nvPr/>
        </p:nvSpPr>
        <p:spPr>
          <a:xfrm>
            <a:off x="8412012" y="2620962"/>
            <a:ext cx="8199588"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Remote Desktop (</a:t>
            </a:r>
            <a:r>
              <a:rPr lang="en-US"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pPr lvl="1"/>
            <a:r>
              <a:rPr lang="en-US" dirty="0"/>
              <a:t>Total results: 2,745,593</a:t>
            </a:r>
          </a:p>
          <a:p>
            <a:pPr lvl="1"/>
            <a:r>
              <a:rPr lang="en-US" dirty="0"/>
              <a:t>Braga (</a:t>
            </a:r>
            <a:r>
              <a:rPr lang="en-US"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r>
              <a:rPr lang="en-US" dirty="0"/>
              <a:t>Imagens</a:t>
            </a:r>
          </a:p>
          <a:p>
            <a:pPr lvl="1"/>
            <a:r>
              <a:rPr lang="en-US" dirty="0"/>
              <a:t>Braga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link</a:t>
            </a:r>
            <a:r>
              <a:rPr lang="en-US" dirty="0"/>
              <a:t>)</a:t>
            </a:r>
          </a:p>
          <a:p>
            <a:pPr lvl="1"/>
            <a:r>
              <a:rPr lang="en-US" dirty="0"/>
              <a:t>VNC Remote Access and Loggedin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r>
              <a:rPr lang="en-US" dirty="0"/>
              <a:t>Authentication Disabled </a:t>
            </a:r>
          </a:p>
          <a:p>
            <a:pPr lvl="1"/>
            <a:r>
              <a:rPr lang="en-US" dirty="0"/>
              <a:t>Portugal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Fotos (</a:t>
            </a:r>
            <a:r>
              <a:rPr lang="en-US" b="1" dirty="0">
                <a:solidFill>
                  <a:schemeClr val="accent6">
                    <a:lumMod val="5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Contabilidade (</a:t>
            </a:r>
            <a:r>
              <a:rPr lang="en-US" b="1" dirty="0">
                <a:solidFill>
                  <a:schemeClr val="accent6">
                    <a:lumMod val="5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7" name="TextBox 10">
            <a:extLst>
              <a:ext uri="{FF2B5EF4-FFF2-40B4-BE49-F238E27FC236}">
                <a16:creationId xmlns:a16="http://schemas.microsoft.com/office/drawing/2014/main" id="{349F7A86-D376-FAB2-C5A9-F023DFCBB5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076A7163-3DB1-6682-305A-D9922000B4C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9BAD6616-43A5-1AED-344C-378637F0EB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9872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15" name="Freeform 5">
            <a:extLst>
              <a:ext uri="{FF2B5EF4-FFF2-40B4-BE49-F238E27FC236}">
                <a16:creationId xmlns:a16="http://schemas.microsoft.com/office/drawing/2014/main" id="{BECA1382-0FEB-D44E-8A88-F5FD39A0C546}"/>
              </a:ext>
            </a:extLst>
          </p:cNvPr>
          <p:cNvSpPr/>
          <p:nvPr/>
        </p:nvSpPr>
        <p:spPr>
          <a:xfrm>
            <a:off x="13390580" y="2854010"/>
            <a:ext cx="3830620" cy="5566090"/>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AI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a:t>
            </a:r>
            <a:r>
              <a:rPr lang="en-US" sz="2000" b="1" u="sng" dirty="0">
                <a:solidFill>
                  <a:srgbClr val="343434"/>
                </a:solidFill>
                <a:latin typeface="DM Sans"/>
                <a:ea typeface="DM Sans"/>
                <a:cs typeface="DM Sans"/>
                <a:sym typeface="DM Sans"/>
              </a:rPr>
              <a:t>heavily used</a:t>
            </a:r>
            <a:r>
              <a:rPr lang="en-US" sz="2000" dirty="0">
                <a:solidFill>
                  <a:srgbClr val="343434"/>
                </a:solidFill>
                <a:latin typeface="DM Sans"/>
                <a:ea typeface="DM Sans"/>
                <a:cs typeface="DM Sans"/>
                <a:sym typeface="DM Sans"/>
              </a:rPr>
              <a:t> for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A9AD831-72A0-526B-5C89-37890101BD57}"/>
              </a:ext>
            </a:extLst>
          </p:cNvPr>
          <p:cNvPicPr>
            <a:picLocks noChangeAspect="1"/>
          </p:cNvPicPr>
          <p:nvPr/>
        </p:nvPicPr>
        <p:blipFill>
          <a:blip r:embed="rId7"/>
          <a:stretch>
            <a:fillRect/>
          </a:stretch>
        </p:blipFill>
        <p:spPr>
          <a:xfrm>
            <a:off x="381000" y="552138"/>
            <a:ext cx="1635002" cy="427085"/>
          </a:xfrm>
          <a:prstGeom prst="rect">
            <a:avLst/>
          </a:prstGeom>
        </p:spPr>
      </p:pic>
      <p:sp>
        <p:nvSpPr>
          <p:cNvPr id="4" name="TextBox 10">
            <a:extLst>
              <a:ext uri="{FF2B5EF4-FFF2-40B4-BE49-F238E27FC236}">
                <a16:creationId xmlns:a16="http://schemas.microsoft.com/office/drawing/2014/main" id="{48DF5143-0243-7FA8-31E7-8412F8C71D0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BBB1B12B-D6AB-3AC5-E7CE-3E02C4D39AB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7CF4DDB8-B18D-8FBA-C6FF-252D0A5DAC7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74478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C2FF-4AE9-3C6C-C7AC-6698B906D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97597B-8C4A-D6CE-8B92-CE27F6255CF6}"/>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37F8AC67-D98A-DF05-29B7-6DCFB2D49D25}"/>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Before OSINT</a:t>
            </a:r>
          </a:p>
        </p:txBody>
      </p:sp>
      <p:sp>
        <p:nvSpPr>
          <p:cNvPr id="3" name="TextBox 15">
            <a:extLst>
              <a:ext uri="{FF2B5EF4-FFF2-40B4-BE49-F238E27FC236}">
                <a16:creationId xmlns:a16="http://schemas.microsoft.com/office/drawing/2014/main" id="{4BD9FF3C-CEF4-94CB-DADD-18E17978185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50</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F1D3A51-D344-5C6D-F9E0-AEC48B3057E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A549B97B-47D4-7219-52E6-E7D8401F6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Content Placeholder 2">
            <a:extLst>
              <a:ext uri="{FF2B5EF4-FFF2-40B4-BE49-F238E27FC236}">
                <a16:creationId xmlns:a16="http://schemas.microsoft.com/office/drawing/2014/main" id="{95C11AA7-490C-4AB7-FBE7-F01991682DAE}"/>
              </a:ext>
            </a:extLst>
          </p:cNvPr>
          <p:cNvSpPr txBox="1">
            <a:spLocks/>
          </p:cNvSpPr>
          <p:nvPr/>
        </p:nvSpPr>
        <p:spPr>
          <a:xfrm>
            <a:off x="1066800" y="6210300"/>
            <a:ext cx="9255805" cy="89613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j-lt"/>
              </a:rPr>
              <a:t>Don’t get under the spotlight.</a:t>
            </a:r>
          </a:p>
        </p:txBody>
      </p:sp>
      <p:sp>
        <p:nvSpPr>
          <p:cNvPr id="4" name="TextBox 10">
            <a:extLst>
              <a:ext uri="{FF2B5EF4-FFF2-40B4-BE49-F238E27FC236}">
                <a16:creationId xmlns:a16="http://schemas.microsoft.com/office/drawing/2014/main" id="{CF81B7EB-9B6B-6C99-6A18-B630F157B12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21E0262A-7ADA-C076-8666-F9EC9218C03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372BF40A-E83C-02D3-AA35-86DE4DBF5BB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7675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26A9-9A14-D91B-7DD9-6DB0CF817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2DE62-7707-8609-8313-72367524C0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5D25D-AB9F-EFF1-0B90-2269FC4530A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Sock Puppet</a:t>
            </a:r>
            <a:endParaRPr lang="en-BS" sz="4800" b="1" dirty="0"/>
          </a:p>
        </p:txBody>
      </p:sp>
      <p:sp>
        <p:nvSpPr>
          <p:cNvPr id="7" name="Content Placeholder 2">
            <a:extLst>
              <a:ext uri="{FF2B5EF4-FFF2-40B4-BE49-F238E27FC236}">
                <a16:creationId xmlns:a16="http://schemas.microsoft.com/office/drawing/2014/main" id="{ACC91B96-4778-D447-0EC8-A0CE6AAA40F7}"/>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Temporary Email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Name Generator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r>
              <a:rPr lang="en-US" dirty="0"/>
              <a:t>Photo - thispersondoesnotexist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Sim Card - Local / Country / Electronic</a:t>
            </a:r>
          </a:p>
          <a:p>
            <a:r>
              <a:rPr lang="en-US" dirty="0"/>
              <a:t>Credit Card - Privacy.com (</a:t>
            </a:r>
            <a:r>
              <a:rPr lang="en-US"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VPN - useful to be some where else</a:t>
            </a:r>
          </a:p>
          <a:p>
            <a:r>
              <a:rPr lang="en-US" dirty="0"/>
              <a:t>Email account</a:t>
            </a:r>
          </a:p>
          <a:p>
            <a:r>
              <a:rPr lang="en-US" dirty="0"/>
              <a:t>Social Media accounts</a:t>
            </a:r>
          </a:p>
          <a:p>
            <a:r>
              <a:rPr lang="en-US" dirty="0"/>
              <a:t>Sock Puppets Tutorials</a:t>
            </a:r>
          </a:p>
          <a:p>
            <a:pPr lvl="1"/>
            <a:r>
              <a:rPr lang="en-US" dirty="0"/>
              <a:t>The Art Of The Sock (</a:t>
            </a:r>
            <a:r>
              <a:rPr lang="en-US"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dirty="0"/>
              <a:t>)</a:t>
            </a:r>
          </a:p>
          <a:p>
            <a:pPr lvl="1"/>
            <a:r>
              <a:rPr lang="en-US" dirty="0"/>
              <a:t>My Process for Setting up Anonymous Sock Puppet Accounts (</a:t>
            </a:r>
            <a:r>
              <a:rPr lang="en-US"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DA458AD6-4C6C-DD60-A691-EA0C959D539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51</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0A7CD1B7-2268-0BBD-0ACB-9EAF38524F1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5C78ACE-7543-93C2-E6AA-11073D827BAC}"/>
              </a:ext>
            </a:extLst>
          </p:cNvPr>
          <p:cNvPicPr>
            <a:picLocks noChangeAspect="1"/>
          </p:cNvPicPr>
          <p:nvPr/>
        </p:nvPicPr>
        <p:blipFill>
          <a:blip r:embed="rId12"/>
          <a:stretch>
            <a:fillRect/>
          </a:stretch>
        </p:blipFill>
        <p:spPr>
          <a:xfrm>
            <a:off x="10771551" y="2129631"/>
            <a:ext cx="5849166" cy="5849166"/>
          </a:xfrm>
          <a:prstGeom prst="rect">
            <a:avLst/>
          </a:prstGeom>
        </p:spPr>
      </p:pic>
      <p:sp>
        <p:nvSpPr>
          <p:cNvPr id="5" name="TextBox 10">
            <a:extLst>
              <a:ext uri="{FF2B5EF4-FFF2-40B4-BE49-F238E27FC236}">
                <a16:creationId xmlns:a16="http://schemas.microsoft.com/office/drawing/2014/main" id="{2510BD74-E8CB-AF8E-50A4-4E7A9030ADB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D712AB86-B8B9-3A77-454C-0CF7B1E56559}"/>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EAA795A3-BFF3-88F6-30A2-714B03C687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8237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9068-018E-D4B4-9FD2-BDC1E79488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63AB7-11D9-6352-53F1-7E18BC267D7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7918EF33-F66A-68E0-FA4B-BE320B5D7DA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REFERENCES</a:t>
            </a:r>
            <a:endParaRPr lang="en-BS" sz="4800" b="1" dirty="0"/>
          </a:p>
        </p:txBody>
      </p:sp>
      <p:sp>
        <p:nvSpPr>
          <p:cNvPr id="7" name="Content Placeholder 2">
            <a:extLst>
              <a:ext uri="{FF2B5EF4-FFF2-40B4-BE49-F238E27FC236}">
                <a16:creationId xmlns:a16="http://schemas.microsoft.com/office/drawing/2014/main" id="{D916B608-03DF-52F3-D0AD-838E530B171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My OSINT notes</a:t>
            </a:r>
            <a:r>
              <a:rPr lang="en-US" dirty="0"/>
              <a:t>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b="1" dirty="0"/>
              <a:t>Sofia Santos</a:t>
            </a:r>
            <a:r>
              <a:rPr lang="en-US" dirty="0"/>
              <a:t> - Awesome tutorials and exercises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blog</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videos</a:t>
            </a:r>
            <a:r>
              <a:rPr lang="en-US" dirty="0"/>
              <a:t>)</a:t>
            </a:r>
          </a:p>
          <a:p>
            <a:r>
              <a:rPr lang="en-US" b="1" dirty="0"/>
              <a:t>Jezer Ferreira</a:t>
            </a:r>
            <a:r>
              <a:rPr lang="en-US" dirty="0"/>
              <a:t> - Must have book and conference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book</a:t>
            </a:r>
            <a:r>
              <a:rPr lang="en-US" dirty="0"/>
              <a:t>) (</a:t>
            </a:r>
            <a:r>
              <a:rPr lang="en-US"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conference</a:t>
            </a:r>
            <a:r>
              <a:rPr lang="en-US" dirty="0"/>
              <a:t>)</a:t>
            </a:r>
          </a:p>
          <a:p>
            <a:r>
              <a:rPr lang="en-US" dirty="0"/>
              <a:t>Michael Bazzel - IntelTechniques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 (</a:t>
            </a:r>
            <a:r>
              <a:rPr lang="en-US"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book</a:t>
            </a:r>
            <a:r>
              <a:rPr lang="en-US" dirty="0"/>
              <a:t>)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magazine</a:t>
            </a:r>
            <a:r>
              <a:rPr lang="en-US" dirty="0"/>
              <a:t>)</a:t>
            </a:r>
          </a:p>
          <a:p>
            <a:r>
              <a:rPr lang="en-US" dirty="0"/>
              <a:t>OSINT Combine (</a:t>
            </a:r>
            <a:r>
              <a:rPr lang="en-US"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bookmarks</a:t>
            </a:r>
            <a:r>
              <a:rPr lang="en-US" dirty="0"/>
              <a:t>)</a:t>
            </a:r>
          </a:p>
          <a:p>
            <a:r>
              <a:rPr lang="en-US" dirty="0"/>
              <a:t>OSINT Dojo (</a:t>
            </a:r>
            <a:r>
              <a:rPr lang="en-US"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r>
              <a:rPr lang="en-US" dirty="0"/>
              <a:t>OSINTCurio.us (</a:t>
            </a:r>
            <a:r>
              <a:rPr lang="en-US"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a:p>
            <a:r>
              <a:rPr lang="en-US" dirty="0"/>
              <a:t>OSINT Techniques (</a:t>
            </a:r>
            <a:r>
              <a:rPr lang="en-US" dirty="0">
                <a:solidFill>
                  <a:schemeClr val="accent6">
                    <a:lumMod val="60000"/>
                    <a:lumOff val="40000"/>
                  </a:schemeClr>
                </a:solidFill>
                <a:latin typeface="+mj-lt"/>
                <a:hlinkClick r:id="rId17">
                  <a:extLst>
                    <a:ext uri="{A12FA001-AC4F-418D-AE19-62706E023703}">
                      <ahyp:hlinkClr xmlns:ahyp="http://schemas.microsoft.com/office/drawing/2018/hyperlinkcolor" val="tx"/>
                    </a:ext>
                  </a:extLst>
                </a:hlinkClick>
              </a:rPr>
              <a:t>link</a:t>
            </a:r>
            <a:r>
              <a:rPr lang="en-US" dirty="0"/>
              <a:t>)</a:t>
            </a:r>
          </a:p>
          <a:p>
            <a:r>
              <a:rPr lang="en-US" dirty="0"/>
              <a:t>CyberDetective (</a:t>
            </a:r>
            <a:r>
              <a:rPr lang="en-US" dirty="0">
                <a:solidFill>
                  <a:schemeClr val="accent6">
                    <a:lumMod val="60000"/>
                    <a:lumOff val="40000"/>
                  </a:schemeClr>
                </a:solidFill>
                <a:latin typeface="+mj-lt"/>
                <a:hlinkClick r:id="rId18">
                  <a:extLst>
                    <a:ext uri="{A12FA001-AC4F-418D-AE19-62706E023703}">
                      <ahyp:hlinkClr xmlns:ahyp="http://schemas.microsoft.com/office/drawing/2018/hyperlinkcolor" val="tx"/>
                    </a:ext>
                  </a:extLst>
                </a:hlinkClick>
              </a:rPr>
              <a:t>link</a:t>
            </a:r>
            <a:r>
              <a:rPr lang="en-US" dirty="0"/>
              <a:t>)</a:t>
            </a:r>
          </a:p>
          <a:p>
            <a:r>
              <a:rPr lang="en-US" dirty="0"/>
              <a:t>Open Source Intelligence Tools and Resources Handbook 2020 (</a:t>
            </a:r>
            <a:r>
              <a:rPr lang="en-US" sz="2800" b="1" dirty="0">
                <a:solidFill>
                  <a:schemeClr val="accent6">
                    <a:lumMod val="60000"/>
                    <a:lumOff val="40000"/>
                  </a:schemeClr>
                </a:solidFill>
                <a:latin typeface="+mj-lt"/>
                <a:hlinkClick r:id="rId19">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219F7CA6-015F-9338-BACF-15EEEAA95E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52</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3AC0CF21-90DD-5615-3D1A-9D100FE2D0E6}"/>
              </a:ext>
            </a:extLst>
          </p:cNvPr>
          <p:cNvPicPr>
            <a:picLocks noChangeAspect="1"/>
          </p:cNvPicPr>
          <p:nvPr/>
        </p:nvPicPr>
        <p:blipFill>
          <a:blip r:embed="rId20"/>
          <a:stretch>
            <a:fillRect/>
          </a:stretch>
        </p:blipFill>
        <p:spPr>
          <a:xfrm>
            <a:off x="381000" y="552138"/>
            <a:ext cx="1635002" cy="427085"/>
          </a:xfrm>
          <a:prstGeom prst="rect">
            <a:avLst/>
          </a:prstGeom>
        </p:spPr>
      </p:pic>
      <p:pic>
        <p:nvPicPr>
          <p:cNvPr id="10" name="Picture 9" descr="A pink computer with a black screen&#10;&#10;AI-generated content may be incorrect.">
            <a:extLst>
              <a:ext uri="{FF2B5EF4-FFF2-40B4-BE49-F238E27FC236}">
                <a16:creationId xmlns:a16="http://schemas.microsoft.com/office/drawing/2014/main" id="{AD32D91D-2ED3-FAE7-801C-20533CB602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2DEBBCAC-89A0-A35B-3A80-40062C74B29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C98E4FD-9211-3EE6-4C31-1D3CF61C8BC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74DF654B-D318-CBF3-B22B-A7847217856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28610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F0F54-4A9C-2030-E53F-AEAB74CE93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7FBFF9-0785-0B9C-B4AF-537141F1B5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EC2AFA9-B055-CC36-E4D4-42501F57A49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CHALLENGES</a:t>
            </a:r>
            <a:endParaRPr lang="en-BS" sz="4800" b="1" dirty="0"/>
          </a:p>
        </p:txBody>
      </p:sp>
      <p:sp>
        <p:nvSpPr>
          <p:cNvPr id="7" name="Content Placeholder 2">
            <a:extLst>
              <a:ext uri="{FF2B5EF4-FFF2-40B4-BE49-F238E27FC236}">
                <a16:creationId xmlns:a16="http://schemas.microsoft.com/office/drawing/2014/main" id="{A66ACB64-11FE-414E-28EB-E5451B145B22}"/>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Sofia Santos Exercises (</a:t>
            </a:r>
            <a:r>
              <a:rPr lang="en-US" sz="2800" b="1"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TraceLabs CTF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notes</a:t>
            </a:r>
            <a:r>
              <a:rPr lang="en-US" dirty="0"/>
              <a:t>)</a:t>
            </a:r>
          </a:p>
          <a:p>
            <a:r>
              <a:rPr lang="en-US" dirty="0"/>
              <a:t>Hacktoria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notes</a:t>
            </a:r>
            <a:r>
              <a:rPr lang="en-US" dirty="0"/>
              <a:t>)</a:t>
            </a:r>
          </a:p>
          <a:p>
            <a:r>
              <a:rPr lang="en-US" dirty="0"/>
              <a:t>Kase Scenarios (</a:t>
            </a:r>
            <a:r>
              <a:rPr lang="en-US" sz="2800"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r>
              <a:rPr lang="en-US" dirty="0"/>
              <a:t>TryHackMe (</a:t>
            </a:r>
            <a:r>
              <a:rPr lang="en-US" sz="2800"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pPr lvl="1"/>
            <a:r>
              <a:rPr lang="en-US" b="1" dirty="0"/>
              <a:t>My notes</a:t>
            </a:r>
            <a:r>
              <a:rPr lang="en-US" dirty="0"/>
              <a:t> (</a:t>
            </a:r>
            <a:r>
              <a:rPr lang="en-US" b="1" dirty="0">
                <a:solidFill>
                  <a:schemeClr val="accent6">
                    <a:lumMod val="50000"/>
                  </a:schemeClr>
                </a:solidFill>
                <a:latin typeface="+mj-lt"/>
                <a:hlinkClick r:id="rId12">
                  <a:extLst>
                    <a:ext uri="{A12FA001-AC4F-418D-AE19-62706E023703}">
                      <ahyp:hlinkClr xmlns:ahyp="http://schemas.microsoft.com/office/drawing/2018/hyperlinkcolor" val="tx"/>
                    </a:ext>
                  </a:extLst>
                </a:hlinkClick>
              </a:rPr>
              <a:t>notes</a:t>
            </a:r>
            <a:r>
              <a:rPr lang="en-US" dirty="0"/>
              <a:t>)</a:t>
            </a:r>
          </a:p>
          <a:p>
            <a:pPr lvl="1"/>
            <a:r>
              <a:rPr lang="en-US" dirty="0"/>
              <a:t>Geolocating Images Room (</a:t>
            </a:r>
            <a:r>
              <a:rPr lang="en-US" b="1"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pPr lvl="1"/>
            <a:r>
              <a:rPr lang="en-US" dirty="0"/>
              <a:t>Google Dorking (</a:t>
            </a:r>
            <a:r>
              <a:rPr lang="en-US" b="1"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OhSINT Room (</a:t>
            </a:r>
            <a:r>
              <a:rPr lang="en-US" b="1"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Sakura Room (</a:t>
            </a:r>
            <a:r>
              <a:rPr lang="en-US" b="1"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52C14F84-B284-4D6D-AF2A-75F455F1E63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4B3C66C7-77C6-0957-4725-A4A89978323E}"/>
              </a:ext>
            </a:extLst>
          </p:cNvPr>
          <p:cNvPicPr>
            <a:picLocks noChangeAspect="1"/>
          </p:cNvPicPr>
          <p:nvPr/>
        </p:nvPicPr>
        <p:blipFill>
          <a:blip r:embed="rId17"/>
          <a:stretch>
            <a:fillRect/>
          </a:stretch>
        </p:blipFill>
        <p:spPr>
          <a:xfrm>
            <a:off x="381000" y="552138"/>
            <a:ext cx="1635002" cy="427085"/>
          </a:xfrm>
          <a:prstGeom prst="rect">
            <a:avLst/>
          </a:prstGeom>
        </p:spPr>
      </p:pic>
      <p:pic>
        <p:nvPicPr>
          <p:cNvPr id="12" name="Picture 11" descr="A pink computer with a black screen&#10;&#10;AI-generated content may be incorrect.">
            <a:extLst>
              <a:ext uri="{FF2B5EF4-FFF2-40B4-BE49-F238E27FC236}">
                <a16:creationId xmlns:a16="http://schemas.microsoft.com/office/drawing/2014/main" id="{73BF5B74-EFD8-8D10-EF4A-B8193A2B05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EEE762AF-2083-0720-90D0-A4D7673327C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B3DCA3DA-A9F0-3698-F864-CC29248F93E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73175C9-AC1F-6727-282E-DA30813EA2D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566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67B8-3DA0-1D21-BBC6-04D020868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A2144-27CB-DC92-40B8-F56B7AF601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37F37CD-9CAE-8EA1-6A9C-1A978020F67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-Tools &amp; more tools</a:t>
            </a:r>
          </a:p>
        </p:txBody>
      </p:sp>
      <p:sp>
        <p:nvSpPr>
          <p:cNvPr id="4" name="TextBox 15">
            <a:extLst>
              <a:ext uri="{FF2B5EF4-FFF2-40B4-BE49-F238E27FC236}">
                <a16:creationId xmlns:a16="http://schemas.microsoft.com/office/drawing/2014/main" id="{EDBED4BE-BFBA-B46A-7155-50B3FA0DFC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8E1A328-C04A-92CF-D308-FCF6167E4453}"/>
              </a:ext>
            </a:extLst>
          </p:cNvPr>
          <p:cNvSpPr>
            <a:spLocks noGrp="1"/>
          </p:cNvSpPr>
          <p:nvPr>
            <p:ph idx="1"/>
          </p:nvPr>
        </p:nvSpPr>
        <p:spPr>
          <a:xfrm>
            <a:off x="860253" y="2854845"/>
            <a:ext cx="16940157" cy="6081191"/>
          </a:xfrm>
        </p:spPr>
        <p:txBody>
          <a:bodyPr>
            <a:normAutofit/>
          </a:bodyPr>
          <a:lstStyle/>
          <a:p>
            <a:endParaRPr lang="en-US" sz="3200" b="1" dirty="0">
              <a:latin typeface="+mj-lt"/>
            </a:endParaRPr>
          </a:p>
          <a:p>
            <a:r>
              <a:rPr lang="en-US" sz="3200" b="1" dirty="0">
                <a:latin typeface="+mj-lt"/>
              </a:rPr>
              <a:t>OSINT FRAMEWORK</a:t>
            </a:r>
            <a:r>
              <a:rPr lang="en-US" sz="3200" dirty="0">
                <a:latin typeface="+mj-lt"/>
              </a:rPr>
              <a:t>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OSINT4ALL (</a:t>
            </a:r>
            <a:r>
              <a:rPr lang="en-US" sz="26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Intel Techniques (</a:t>
            </a:r>
            <a:r>
              <a:rPr lang="en-US" sz="26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OSINT Techniques (</a:t>
            </a:r>
            <a:r>
              <a:rPr lang="en-US" sz="26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Cyber Detective (</a:t>
            </a:r>
            <a:r>
              <a:rPr lang="en-US" sz="26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Aware Online (</a:t>
            </a:r>
            <a:r>
              <a:rPr lang="en-US" sz="26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6CA95635-8FC8-DC86-0F68-1BD66C1A0F5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9" name="Picture 8">
            <a:extLst>
              <a:ext uri="{FF2B5EF4-FFF2-40B4-BE49-F238E27FC236}">
                <a16:creationId xmlns:a16="http://schemas.microsoft.com/office/drawing/2014/main" id="{06F4CE0B-6B9A-D1FE-F6BB-A2069B278B49}"/>
              </a:ext>
            </a:extLst>
          </p:cNvPr>
          <p:cNvPicPr>
            <a:picLocks noChangeAspect="1"/>
          </p:cNvPicPr>
          <p:nvPr/>
        </p:nvPicPr>
        <p:blipFill>
          <a:blip r:embed="rId12"/>
          <a:stretch>
            <a:fillRect/>
          </a:stretch>
        </p:blipFill>
        <p:spPr>
          <a:xfrm>
            <a:off x="11049000" y="2797011"/>
            <a:ext cx="5849166" cy="5849166"/>
          </a:xfrm>
          <a:prstGeom prst="rect">
            <a:avLst/>
          </a:prstGeom>
        </p:spPr>
      </p:pic>
      <p:sp>
        <p:nvSpPr>
          <p:cNvPr id="5" name="TextBox 10">
            <a:extLst>
              <a:ext uri="{FF2B5EF4-FFF2-40B4-BE49-F238E27FC236}">
                <a16:creationId xmlns:a16="http://schemas.microsoft.com/office/drawing/2014/main" id="{EBC309AE-09DB-55B9-6A74-814D1C1CB8F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67F26391-C3E5-E5F9-2A58-23D0AC6F180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649607E-867D-577F-8BE5-97718761E52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05881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7D7-1526-7FA4-58DB-A780769F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00C043-9D95-919C-CA27-4CA929E8C6C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D728690-952D-C3C3-D493-B70AB6200DD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Virtual Machines</a:t>
            </a:r>
          </a:p>
        </p:txBody>
      </p:sp>
      <p:sp>
        <p:nvSpPr>
          <p:cNvPr id="4" name="TextBox 15">
            <a:extLst>
              <a:ext uri="{FF2B5EF4-FFF2-40B4-BE49-F238E27FC236}">
                <a16:creationId xmlns:a16="http://schemas.microsoft.com/office/drawing/2014/main" id="{E9154B62-C2BF-34F8-5A8C-181796E032C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716C511-A647-F53E-3B04-44EC59F8281A}"/>
              </a:ext>
            </a:extLst>
          </p:cNvPr>
          <p:cNvSpPr>
            <a:spLocks noGrp="1"/>
          </p:cNvSpPr>
          <p:nvPr>
            <p:ph idx="1"/>
          </p:nvPr>
        </p:nvSpPr>
        <p:spPr>
          <a:xfrm>
            <a:off x="860253" y="2854845"/>
            <a:ext cx="16940157" cy="6081191"/>
          </a:xfrm>
        </p:spPr>
        <p:txBody>
          <a:bodyPr>
            <a:normAutofit/>
          </a:bodyPr>
          <a:lstStyle/>
          <a:p>
            <a:r>
              <a:rPr lang="en-US" sz="3200" dirty="0">
                <a:latin typeface="+mj-lt"/>
              </a:rPr>
              <a:t>Trace Labs VM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Mandiant – Threat Pursuit VM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CSI Linux (</a:t>
            </a:r>
            <a:r>
              <a:rPr lang="en-US"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Tails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Kali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Parrot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Windows (</a:t>
            </a:r>
            <a:r>
              <a:rPr lang="en-US"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43D2AE2-0A3C-18FB-8960-C2D8B799B9DF}"/>
              </a:ext>
            </a:extLst>
          </p:cNvPr>
          <p:cNvPicPr>
            <a:picLocks noChangeAspect="1"/>
          </p:cNvPicPr>
          <p:nvPr/>
        </p:nvPicPr>
        <p:blipFill>
          <a:blip r:embed="rId12"/>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DA40380F-B025-3439-26E5-55284717A92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F544E7-1960-A16D-6981-662739F581F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D4DCBBC-A16B-10F5-518C-6DE86A6BFC0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01089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0">
            <a:extLst>
              <a:ext uri="{FF2B5EF4-FFF2-40B4-BE49-F238E27FC236}">
                <a16:creationId xmlns:a16="http://schemas.microsoft.com/office/drawing/2014/main" id="{7710BCB4-4E86-B96D-0DDE-12BACAEB821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2D7EDEEB-6D5E-BBB1-C67D-423D06977F4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5D69321-316F-9F99-DB85-3887DABD658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4">
            <a:extLst>
              <a:ext uri="{FF2B5EF4-FFF2-40B4-BE49-F238E27FC236}">
                <a16:creationId xmlns:a16="http://schemas.microsoft.com/office/drawing/2014/main" id="{DE52D9C8-AE4A-F17F-D0CD-0E78A8D64279}"/>
              </a:ext>
            </a:extLst>
          </p:cNvPr>
          <p:cNvSpPr txBox="1"/>
          <p:nvPr/>
        </p:nvSpPr>
        <p:spPr>
          <a:xfrm>
            <a:off x="0" y="3824200"/>
            <a:ext cx="10877017" cy="3082382"/>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p:txBody>
      </p:sp>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56</a:t>
            </a:fld>
            <a:endParaRPr lang="en-US" sz="1500" b="1" dirty="0">
              <a:solidFill>
                <a:srgbClr val="343434"/>
              </a:solidFill>
              <a:latin typeface="DM Sans Bold"/>
              <a:ea typeface="DM Sans Bold"/>
              <a:cs typeface="DM Sans Bold"/>
              <a:sym typeface="DM Sans Bold"/>
            </a:endParaRPr>
          </a:p>
        </p:txBody>
      </p:sp>
      <p:pic>
        <p:nvPicPr>
          <p:cNvPr id="11" name="Picture 10">
            <a:extLst>
              <a:ext uri="{FF2B5EF4-FFF2-40B4-BE49-F238E27FC236}">
                <a16:creationId xmlns:a16="http://schemas.microsoft.com/office/drawing/2014/main" id="{BF97271C-D2D6-60F3-16B8-F05571FC2426}"/>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A3DEF32B-1074-71B0-332A-E83FFEF9834B}"/>
              </a:ext>
            </a:extLst>
          </p:cNvPr>
          <p:cNvPicPr>
            <a:picLocks noChangeAspect="1"/>
          </p:cNvPicPr>
          <p:nvPr/>
        </p:nvPicPr>
        <p:blipFill>
          <a:blip r:embed="rId6"/>
          <a:stretch>
            <a:fillRect/>
          </a:stretch>
        </p:blipFill>
        <p:spPr>
          <a:xfrm>
            <a:off x="10591800" y="1562100"/>
            <a:ext cx="6858000" cy="6846992"/>
          </a:xfrm>
          <a:prstGeom prst="rect">
            <a:avLst/>
          </a:prstGeom>
        </p:spPr>
      </p:pic>
      <p:sp>
        <p:nvSpPr>
          <p:cNvPr id="7" name="TextBox 10">
            <a:extLst>
              <a:ext uri="{FF2B5EF4-FFF2-40B4-BE49-F238E27FC236}">
                <a16:creationId xmlns:a16="http://schemas.microsoft.com/office/drawing/2014/main" id="{9A1DA36B-9DE7-4C9F-92E3-F7A06193330A}"/>
              </a:ext>
            </a:extLst>
          </p:cNvPr>
          <p:cNvSpPr txBox="1"/>
          <p:nvPr/>
        </p:nvSpPr>
        <p:spPr>
          <a:xfrm>
            <a:off x="12472260"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4A5F870A-1C83-1F30-1D7D-ABCBA9E90478}"/>
              </a:ext>
            </a:extLst>
          </p:cNvPr>
          <p:cNvSpPr txBox="1"/>
          <p:nvPr/>
        </p:nvSpPr>
        <p:spPr>
          <a:xfrm>
            <a:off x="13576441"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5ACB5EE9-6DFF-3345-4407-69FB343353D4}"/>
              </a:ext>
            </a:extLst>
          </p:cNvPr>
          <p:cNvSpPr txBox="1"/>
          <p:nvPr/>
        </p:nvSpPr>
        <p:spPr>
          <a:xfrm>
            <a:off x="14680622" y="8001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9711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3474-C0E3-41CE-9A7E-4BFC9141FA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25A9EA-0BDC-E4D8-6FAE-222CD5F9C0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33D9FA-4BBD-CEC4-47FF-C17C8389C84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The Final Hours of Pop Smoke</a:t>
            </a:r>
            <a:endParaRPr lang="en-BS" sz="4800" b="1" dirty="0"/>
          </a:p>
        </p:txBody>
      </p:sp>
      <p:sp>
        <p:nvSpPr>
          <p:cNvPr id="7" name="Content Placeholder 2">
            <a:extLst>
              <a:ext uri="{FF2B5EF4-FFF2-40B4-BE49-F238E27FC236}">
                <a16:creationId xmlns:a16="http://schemas.microsoft.com/office/drawing/2014/main" id="{61820CE0-FFF9-83A2-F274-9BFB3C205AB2}"/>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Rapper Pop Smoke Murdered in Home Invasion ... By 4 Masked Gunmen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Instagram Posts</a:t>
            </a:r>
          </a:p>
          <a:p>
            <a:pPr lvl="1"/>
            <a:r>
              <a:rPr lang="en-US" dirty="0"/>
              <a:t>Location Tag</a:t>
            </a:r>
          </a:p>
          <a:p>
            <a:r>
              <a:rPr lang="en-US" dirty="0"/>
              <a:t>Geolocation</a:t>
            </a:r>
          </a:p>
          <a:p>
            <a:pPr lvl="1"/>
            <a:r>
              <a:rPr lang="en-US" dirty="0"/>
              <a:t>Reverse Image</a:t>
            </a:r>
          </a:p>
          <a:p>
            <a:r>
              <a:rPr lang="en-US" dirty="0"/>
              <a:t>Google Maps</a:t>
            </a:r>
          </a:p>
          <a:p>
            <a:pPr lvl="1"/>
            <a:r>
              <a:rPr lang="en-US" dirty="0"/>
              <a:t>Local Recon</a:t>
            </a:r>
          </a:p>
          <a:p>
            <a:r>
              <a:rPr lang="en-US" dirty="0"/>
              <a:t>Airbnb/Zillow (Rent/Real-estate)</a:t>
            </a:r>
          </a:p>
          <a:p>
            <a:pPr lvl="1"/>
            <a:r>
              <a:rPr lang="en-US" dirty="0"/>
              <a:t>House photos (Outside and Inside)</a:t>
            </a:r>
          </a:p>
          <a:p>
            <a:pPr lvl="1"/>
            <a:r>
              <a:rPr lang="en-US" dirty="0"/>
              <a:t>Layout</a:t>
            </a:r>
          </a:p>
        </p:txBody>
      </p:sp>
      <p:sp>
        <p:nvSpPr>
          <p:cNvPr id="4" name="TextBox 15">
            <a:extLst>
              <a:ext uri="{FF2B5EF4-FFF2-40B4-BE49-F238E27FC236}">
                <a16:creationId xmlns:a16="http://schemas.microsoft.com/office/drawing/2014/main" id="{28D51FE5-B6A9-648E-06F6-FB641F2A4D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5C6B559A-6B12-8D41-7EB8-4B20686B16B2}"/>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E2168F89-C390-614E-754C-62DD0FD0250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99918C4-5923-95CB-5219-783841C9A6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2BF5615-9B3E-2F62-C5C2-2A18425F21D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3538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AEDE-CED8-8933-CB62-39DD502BD2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61B46-4380-D5BC-FB6F-0CD554BA18D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7B9B5E1-42D1-5018-207D-DDD51B585E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Other public presentations</a:t>
            </a:r>
            <a:endParaRPr lang="en-BS" sz="4800" b="1" dirty="0"/>
          </a:p>
        </p:txBody>
      </p:sp>
      <p:sp>
        <p:nvSpPr>
          <p:cNvPr id="7" name="Content Placeholder 2">
            <a:extLst>
              <a:ext uri="{FF2B5EF4-FFF2-40B4-BE49-F238E27FC236}">
                <a16:creationId xmlns:a16="http://schemas.microsoft.com/office/drawing/2014/main" id="{D95999DE-8EDA-3AC6-8A46-B2E74D1CE096}"/>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RootedCON - OSINT – Beware your data is out there – EDIÇÃO PORTUGAL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endParaRPr lang="en-US" dirty="0"/>
          </a:p>
          <a:p>
            <a:r>
              <a:rPr lang="en-US" dirty="0"/>
              <a:t>OID2024 – OSINT – Beware your data is out there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0XOPOSEC – Private Business, Public Fallout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endParaRPr lang="en-US" dirty="0"/>
          </a:p>
          <a:p>
            <a:r>
              <a:rPr lang="en-US"/>
              <a:t>PBS </a:t>
            </a:r>
            <a:r>
              <a:rPr lang="en-US" dirty="0"/>
              <a:t>- The Power of OSINT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C7543B5F-2823-A2E6-7445-B4F404A06D1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B126AF0-3CF2-0884-AE60-E2EA499C07A5}"/>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37FA0A84-429F-5DF4-CBD3-5CF8A27829E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D86C0A5-70C9-2D93-E78B-D5811CE7DB2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5D57212-5410-11E6-5FAE-9572591EEF4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6748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7"/>
            <a:extLst>
              <a:ext uri="{FF2B5EF4-FFF2-40B4-BE49-F238E27FC236}">
                <a16:creationId xmlns:a16="http://schemas.microsoft.com/office/drawing/2014/main" id="{17F0CB58-E877-C3F2-E2F5-0F27F0DD0ABE}"/>
              </a:ext>
            </a:extLst>
          </p:cNvPr>
          <p:cNvPicPr>
            <a:picLocks noChangeAspect="1"/>
          </p:cNvPicPr>
          <p:nvPr/>
        </p:nvPicPr>
        <p:blipFill>
          <a:blip r:embed="rId8"/>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4"/>
            <a:extLst>
              <a:ext uri="{FF2B5EF4-FFF2-40B4-BE49-F238E27FC236}">
                <a16:creationId xmlns:a16="http://schemas.microsoft.com/office/drawing/2014/main" id="{42A66522-83EB-E2A5-7B06-31E5AAEEA9EB}"/>
              </a:ext>
            </a:extLst>
          </p:cNvPr>
          <p:cNvPicPr>
            <a:picLocks noChangeAspect="1"/>
          </p:cNvPicPr>
          <p:nvPr/>
        </p:nvPicPr>
        <p:blipFill>
          <a:blip r:embed="rId15"/>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6"/>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1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6"/>
            <a:extLst>
              <a:ext uri="{FF2B5EF4-FFF2-40B4-BE49-F238E27FC236}">
                <a16:creationId xmlns:a16="http://schemas.microsoft.com/office/drawing/2014/main" id="{F213EA92-6F0C-0C7E-FB9B-66CA1999D27C}"/>
              </a:ext>
            </a:extLst>
          </p:cNvPr>
          <p:cNvPicPr>
            <a:picLocks noChangeAspect="1"/>
          </p:cNvPicPr>
          <p:nvPr/>
        </p:nvPicPr>
        <p:blipFill>
          <a:blip r:embed="rId21"/>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3"/>
            <a:extLst>
              <a:ext uri="{FF2B5EF4-FFF2-40B4-BE49-F238E27FC236}">
                <a16:creationId xmlns:a16="http://schemas.microsoft.com/office/drawing/2014/main" id="{8F861543-C542-E3AD-F87A-6C70A506F650}"/>
              </a:ext>
            </a:extLst>
          </p:cNvPr>
          <p:cNvPicPr>
            <a:picLocks noChangeAspect="1"/>
          </p:cNvPicPr>
          <p:nvPr/>
        </p:nvPicPr>
        <p:blipFill>
          <a:blip r:embed="rId24"/>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7"/>
            <a:extLst>
              <a:ext uri="{FF2B5EF4-FFF2-40B4-BE49-F238E27FC236}">
                <a16:creationId xmlns:a16="http://schemas.microsoft.com/office/drawing/2014/main" id="{14B4DD32-DDF5-B2B6-BECB-915A3181E750}"/>
              </a:ext>
            </a:extLst>
          </p:cNvPr>
          <p:cNvPicPr>
            <a:picLocks noChangeAspect="1"/>
          </p:cNvPicPr>
          <p:nvPr/>
        </p:nvPicPr>
        <p:blipFill>
          <a:blip r:embed="rId28"/>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2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59</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2A49ED90-CF64-257E-DEE9-2120C99602AE}"/>
              </a:ext>
            </a:extLst>
          </p:cNvPr>
          <p:cNvPicPr>
            <a:picLocks noChangeAspect="1"/>
          </p:cNvPicPr>
          <p:nvPr/>
        </p:nvPicPr>
        <p:blipFill>
          <a:blip r:embed="rId36"/>
          <a:stretch>
            <a:fillRect/>
          </a:stretch>
        </p:blipFill>
        <p:spPr>
          <a:xfrm>
            <a:off x="381000" y="552138"/>
            <a:ext cx="1635002" cy="427085"/>
          </a:xfrm>
          <a:prstGeom prst="rect">
            <a:avLst/>
          </a:prstGeom>
        </p:spPr>
      </p:pic>
      <p:sp>
        <p:nvSpPr>
          <p:cNvPr id="20" name="TextBox 10">
            <a:extLst>
              <a:ext uri="{FF2B5EF4-FFF2-40B4-BE49-F238E27FC236}">
                <a16:creationId xmlns:a16="http://schemas.microsoft.com/office/drawing/2014/main" id="{CDAB31D4-2478-9F4B-5AF1-DFC74B19D65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21" name="TextBox 11">
            <a:extLst>
              <a:ext uri="{FF2B5EF4-FFF2-40B4-BE49-F238E27FC236}">
                <a16:creationId xmlns:a16="http://schemas.microsoft.com/office/drawing/2014/main" id="{05181D42-4E38-87B8-327E-5AA0F9E2E11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22" name="TextBox 12">
            <a:extLst>
              <a:ext uri="{FF2B5EF4-FFF2-40B4-BE49-F238E27FC236}">
                <a16:creationId xmlns:a16="http://schemas.microsoft.com/office/drawing/2014/main" id="{9CD27566-9409-4EC4-302B-611C2B5C017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965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António Oliveira Vieira</a:t>
            </a:r>
            <a:endParaRPr lang="en-US" sz="4400" dirty="0">
              <a:hlinkClick r:id="rId5">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pic>
        <p:nvPicPr>
          <p:cNvPr id="15" name="Picture 14">
            <a:extLst>
              <a:ext uri="{FF2B5EF4-FFF2-40B4-BE49-F238E27FC236}">
                <a16:creationId xmlns:a16="http://schemas.microsoft.com/office/drawing/2014/main" id="{F9ADFB0B-F03C-1B36-8426-2CCB77C194DE}"/>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CCA378FF-0F22-F7F7-AB32-13ACB2A7A0F3}"/>
              </a:ext>
            </a:extLst>
          </p:cNvPr>
          <p:cNvPicPr>
            <a:picLocks noChangeAspect="1"/>
          </p:cNvPicPr>
          <p:nvPr/>
        </p:nvPicPr>
        <p:blipFill>
          <a:blip r:embed="rId7"/>
          <a:stretch>
            <a:fillRect/>
          </a:stretch>
        </p:blipFill>
        <p:spPr>
          <a:xfrm>
            <a:off x="9906000" y="1866900"/>
            <a:ext cx="6629400" cy="6641520"/>
          </a:xfrm>
          <a:prstGeom prst="rect">
            <a:avLst/>
          </a:prstGeom>
        </p:spPr>
      </p:pic>
      <p:sp>
        <p:nvSpPr>
          <p:cNvPr id="6" name="TextBox 10">
            <a:extLst>
              <a:ext uri="{FF2B5EF4-FFF2-40B4-BE49-F238E27FC236}">
                <a16:creationId xmlns:a16="http://schemas.microsoft.com/office/drawing/2014/main" id="{F717FD24-D203-8861-63D2-4143E1A8EAF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851BD7CA-3D89-40F4-9D7D-B507769C01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43EE0FE-595B-8089-997D-BF7584252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2445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1A53-C006-FDC4-233C-49AC6BB9B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C55D2-73C3-98CD-59A1-EF433B0F4F4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9C88A5FF-240F-FE00-C7C2-F7B11824C0DD}"/>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AWARENESS</a:t>
            </a:r>
          </a:p>
        </p:txBody>
      </p:sp>
      <p:sp>
        <p:nvSpPr>
          <p:cNvPr id="3" name="TextBox 15">
            <a:extLst>
              <a:ext uri="{FF2B5EF4-FFF2-40B4-BE49-F238E27FC236}">
                <a16:creationId xmlns:a16="http://schemas.microsoft.com/office/drawing/2014/main" id="{6CB4B964-BAF7-1B82-D8CA-D4139CBA16C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530C5695-8126-105A-7F05-337DBF0A6D5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0B175138-4977-7C86-E513-CC3ED74C4656}"/>
              </a:ext>
            </a:extLst>
          </p:cNvPr>
          <p:cNvPicPr>
            <a:picLocks noChangeAspect="1"/>
          </p:cNvPicPr>
          <p:nvPr/>
        </p:nvPicPr>
        <p:blipFill>
          <a:blip r:embed="rId6"/>
          <a:stretch>
            <a:fillRect/>
          </a:stretch>
        </p:blipFill>
        <p:spPr>
          <a:xfrm>
            <a:off x="11734800" y="3215075"/>
            <a:ext cx="5849166" cy="4153480"/>
          </a:xfrm>
          <a:prstGeom prst="rect">
            <a:avLst/>
          </a:prstGeom>
        </p:spPr>
      </p:pic>
      <p:sp>
        <p:nvSpPr>
          <p:cNvPr id="4" name="TextBox 10">
            <a:extLst>
              <a:ext uri="{FF2B5EF4-FFF2-40B4-BE49-F238E27FC236}">
                <a16:creationId xmlns:a16="http://schemas.microsoft.com/office/drawing/2014/main" id="{FE318872-1EDD-C352-9982-7CD7D708282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38282F38-65AC-3014-0E2A-DC6BAD83B0E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9F5F5C87-3793-E0D1-16AE-5ED9DA494CA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23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3D6D-67DE-DF76-6067-1B4F60B20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E6DB1-2DF9-A80F-3C00-D4FD816E209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D37BBB-9173-C5BC-8B84-EAAE38953E8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Quiet vacations</a:t>
            </a:r>
          </a:p>
        </p:txBody>
      </p:sp>
      <p:sp>
        <p:nvSpPr>
          <p:cNvPr id="4" name="TextBox 15">
            <a:extLst>
              <a:ext uri="{FF2B5EF4-FFF2-40B4-BE49-F238E27FC236}">
                <a16:creationId xmlns:a16="http://schemas.microsoft.com/office/drawing/2014/main" id="{52A14041-4D2C-845E-5583-9EC2030E50B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2143431-AD29-5795-A3F9-5EEC2D4F3FEF}"/>
              </a:ext>
            </a:extLst>
          </p:cNvPr>
          <p:cNvSpPr>
            <a:spLocks noGrp="1"/>
          </p:cNvSpPr>
          <p:nvPr>
            <p:ph idx="1"/>
          </p:nvPr>
        </p:nvSpPr>
        <p:spPr>
          <a:xfrm>
            <a:off x="860253" y="2854845"/>
            <a:ext cx="16940157" cy="6081191"/>
          </a:xfrm>
        </p:spPr>
        <p:txBody>
          <a:bodyPr>
            <a:normAutofit/>
          </a:bodyPr>
          <a:lstStyle/>
          <a:p>
            <a:r>
              <a:rPr lang="en-US" sz="3200" dirty="0">
                <a:latin typeface="+mj-lt"/>
              </a:rPr>
              <a:t>Long last deserving vacations</a:t>
            </a:r>
          </a:p>
          <a:p>
            <a:pPr lvl="1"/>
            <a:r>
              <a:rPr lang="en-US" sz="2800" dirty="0">
                <a:latin typeface="+mj-lt"/>
              </a:rPr>
              <a:t>Too many friends at destination</a:t>
            </a:r>
          </a:p>
          <a:p>
            <a:pPr lvl="1"/>
            <a:r>
              <a:rPr lang="en-US" sz="2800" dirty="0">
                <a:latin typeface="+mj-lt"/>
              </a:rPr>
              <a:t>So, warn no one and just relax on vacations</a:t>
            </a:r>
          </a:p>
          <a:p>
            <a:endParaRPr lang="en-US" sz="3200" dirty="0">
              <a:latin typeface="+mj-lt"/>
            </a:endParaRPr>
          </a:p>
          <a:p>
            <a:r>
              <a:rPr lang="en-US" sz="3200" dirty="0">
                <a:latin typeface="+mj-lt"/>
              </a:rPr>
              <a:t>I posted a picture on social media</a:t>
            </a:r>
          </a:p>
          <a:p>
            <a:pPr lvl="1"/>
            <a:r>
              <a:rPr lang="en-US" sz="2800" dirty="0">
                <a:latin typeface="+mj-lt"/>
              </a:rPr>
              <a:t>My friends were alerted I was nearby</a:t>
            </a:r>
          </a:p>
          <a:p>
            <a:pPr lvl="1"/>
            <a:r>
              <a:rPr lang="en-US" sz="2800" dirty="0">
                <a:latin typeface="+mj-lt"/>
              </a:rPr>
              <a:t>Friends on that location called me on the phone</a:t>
            </a:r>
          </a:p>
          <a:p>
            <a:pPr lvl="1"/>
            <a:r>
              <a:rPr lang="en-US" sz="2800" dirty="0">
                <a:latin typeface="+mj-lt"/>
              </a:rPr>
              <a:t>Everyone else knew I was not home</a:t>
            </a:r>
          </a:p>
          <a:p>
            <a:pPr lvl="2"/>
            <a:r>
              <a:rPr lang="en-US" sz="2400" b="1" dirty="0">
                <a:latin typeface="+mj-lt"/>
              </a:rPr>
              <a:t>Burglars love that kind of information</a:t>
            </a:r>
          </a:p>
          <a:p>
            <a:pPr lvl="2"/>
            <a:r>
              <a:rPr lang="en-US" sz="2400" dirty="0">
                <a:latin typeface="+mj-lt"/>
              </a:rPr>
              <a:t>Not public profile. At least I think it is not (rules change)</a:t>
            </a:r>
          </a:p>
          <a:p>
            <a:pPr lvl="2"/>
            <a:r>
              <a:rPr lang="en-US" sz="2400" dirty="0">
                <a:latin typeface="+mj-lt"/>
              </a:rPr>
              <a:t>Someone could have shared the photo with the world</a:t>
            </a:r>
          </a:p>
        </p:txBody>
      </p:sp>
      <p:pic>
        <p:nvPicPr>
          <p:cNvPr id="13" name="Picture 12">
            <a:extLst>
              <a:ext uri="{FF2B5EF4-FFF2-40B4-BE49-F238E27FC236}">
                <a16:creationId xmlns:a16="http://schemas.microsoft.com/office/drawing/2014/main" id="{EEBD62BC-0133-2C8B-4E46-D29AFC7395CE}"/>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5CB6EAE7-D321-9A7D-5A4D-575890477AEF}"/>
              </a:ext>
            </a:extLst>
          </p:cNvPr>
          <p:cNvPicPr>
            <a:picLocks noChangeAspect="1"/>
          </p:cNvPicPr>
          <p:nvPr/>
        </p:nvPicPr>
        <p:blipFill>
          <a:blip r:embed="rId6"/>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42388D2F-E9A9-5B7C-C450-A8A2D3E2AA4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0394CAB-800F-3D1B-7217-6F6A4CFD56E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82F6FDE-E6C9-2A01-BE5D-DC6F6BFAB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7046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58A47-1F9C-B63F-619D-1FA360476D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A3B2D6-307D-30AC-16A4-ADF621DFC9E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7BD7FBF-7D52-2300-C9E6-66C14122B26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Healthy Meal</a:t>
            </a:r>
          </a:p>
        </p:txBody>
      </p:sp>
      <p:sp>
        <p:nvSpPr>
          <p:cNvPr id="4" name="TextBox 15">
            <a:extLst>
              <a:ext uri="{FF2B5EF4-FFF2-40B4-BE49-F238E27FC236}">
                <a16:creationId xmlns:a16="http://schemas.microsoft.com/office/drawing/2014/main" id="{7E774679-07B6-FFFF-9984-D79DE5E8437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54501FE-1310-6DF9-0407-BD652665EA8D}"/>
              </a:ext>
            </a:extLst>
          </p:cNvPr>
          <p:cNvSpPr>
            <a:spLocks noGrp="1"/>
          </p:cNvSpPr>
          <p:nvPr>
            <p:ph idx="1"/>
          </p:nvPr>
        </p:nvSpPr>
        <p:spPr>
          <a:xfrm>
            <a:off x="860253" y="2854845"/>
            <a:ext cx="16940157" cy="6081191"/>
          </a:xfrm>
        </p:spPr>
        <p:txBody>
          <a:bodyPr>
            <a:normAutofit/>
          </a:bodyPr>
          <a:lstStyle/>
          <a:p>
            <a:r>
              <a:rPr lang="en-US" sz="3200" dirty="0">
                <a:latin typeface="+mj-lt"/>
              </a:rPr>
              <a:t>Someone posted a photo of healthy meal during COVID</a:t>
            </a:r>
          </a:p>
          <a:p>
            <a:pPr lvl="1"/>
            <a:r>
              <a:rPr lang="en-US" sz="2800" dirty="0">
                <a:latin typeface="+mj-lt"/>
              </a:rPr>
              <a:t>Working remotely on in the usual business environment</a:t>
            </a:r>
          </a:p>
          <a:p>
            <a:pPr lvl="1"/>
            <a:r>
              <a:rPr lang="en-US" sz="2800" dirty="0">
                <a:latin typeface="+mj-lt"/>
              </a:rPr>
              <a:t>Company laptop was in the background</a:t>
            </a:r>
          </a:p>
          <a:p>
            <a:pPr lvl="2"/>
            <a:r>
              <a:rPr lang="en-US" sz="2400" dirty="0">
                <a:latin typeface="+mj-lt"/>
              </a:rPr>
              <a:t>Zoomed in and was possible to read emails</a:t>
            </a:r>
          </a:p>
          <a:p>
            <a:pPr lvl="2"/>
            <a:r>
              <a:rPr lang="en-US" sz="2400" dirty="0">
                <a:latin typeface="+mj-lt"/>
              </a:rPr>
              <a:t>Company private information could be leaked</a:t>
            </a:r>
          </a:p>
          <a:p>
            <a:pPr lvl="2"/>
            <a:r>
              <a:rPr lang="en-US" sz="2400" b="1" dirty="0">
                <a:latin typeface="+mj-lt"/>
              </a:rPr>
              <a:t>Personal information of other persons was showing</a:t>
            </a:r>
          </a:p>
          <a:p>
            <a:endParaRPr lang="en-US" sz="3200" dirty="0">
              <a:latin typeface="+mj-lt"/>
            </a:endParaRPr>
          </a:p>
          <a:p>
            <a:r>
              <a:rPr lang="en-US" sz="3200" dirty="0">
                <a:latin typeface="+mj-lt"/>
              </a:rPr>
              <a:t>Social Media Networks use OCR</a:t>
            </a:r>
          </a:p>
          <a:p>
            <a:pPr lvl="1"/>
            <a:r>
              <a:rPr lang="en-US" sz="2800" dirty="0">
                <a:latin typeface="+mj-lt"/>
              </a:rPr>
              <a:t>Means they also read the emails</a:t>
            </a:r>
          </a:p>
          <a:p>
            <a:pPr lvl="1"/>
            <a:r>
              <a:rPr lang="en-US" sz="2800" dirty="0">
                <a:latin typeface="+mj-lt"/>
              </a:rPr>
              <a:t>And everyone else on that social media could get the same information</a:t>
            </a:r>
          </a:p>
        </p:txBody>
      </p:sp>
      <p:pic>
        <p:nvPicPr>
          <p:cNvPr id="13" name="Picture 12">
            <a:extLst>
              <a:ext uri="{FF2B5EF4-FFF2-40B4-BE49-F238E27FC236}">
                <a16:creationId xmlns:a16="http://schemas.microsoft.com/office/drawing/2014/main" id="{BD6FD08F-6717-972A-F085-A1C4CB4214B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D8747C5-267A-9399-355C-84E3999DD506}"/>
              </a:ext>
            </a:extLst>
          </p:cNvPr>
          <p:cNvPicPr>
            <a:picLocks noChangeAspect="1"/>
          </p:cNvPicPr>
          <p:nvPr/>
        </p:nvPicPr>
        <p:blipFill>
          <a:blip r:embed="rId6"/>
          <a:stretch>
            <a:fillRect/>
          </a:stretch>
        </p:blipFill>
        <p:spPr>
          <a:xfrm>
            <a:off x="12970218" y="2129631"/>
            <a:ext cx="4039164" cy="5468113"/>
          </a:xfrm>
          <a:prstGeom prst="rect">
            <a:avLst/>
          </a:prstGeom>
        </p:spPr>
      </p:pic>
      <p:sp>
        <p:nvSpPr>
          <p:cNvPr id="5" name="TextBox 10">
            <a:extLst>
              <a:ext uri="{FF2B5EF4-FFF2-40B4-BE49-F238E27FC236}">
                <a16:creationId xmlns:a16="http://schemas.microsoft.com/office/drawing/2014/main" id="{6FFBD19B-F35C-D13A-929A-F5AF1AAE063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15DA983-E47A-16A6-3228-87D5AE314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ED628C5-884C-D495-48F1-9CF2ACF0CA0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46972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2387</TotalTime>
  <Words>3703</Words>
  <Application>Microsoft Office PowerPoint</Application>
  <PresentationFormat>Custom</PresentationFormat>
  <Paragraphs>865</Paragraphs>
  <Slides>59</Slides>
  <Notes>59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Cooper Hewitt Bold</vt:lpstr>
      <vt:lpstr>Calibri</vt:lpstr>
      <vt:lpstr>DM Sans Bold</vt:lpstr>
      <vt:lpstr>Aptos</vt:lpstr>
      <vt:lpstr>Cooper Hewitt</vt:lpstr>
      <vt:lpstr>DM Sans</vt:lpstr>
      <vt:lpstr>Arial</vt:lpstr>
      <vt:lpstr>Amasis MT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220</cp:revision>
  <dcterms:created xsi:type="dcterms:W3CDTF">2006-08-16T00:00:00Z</dcterms:created>
  <dcterms:modified xsi:type="dcterms:W3CDTF">2025-05-18T19:08:36Z</dcterms:modified>
  <dc:identifier>DAGjx1WIT8Y</dc:identifier>
</cp:coreProperties>
</file>